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63" r:id="rId4"/>
    <p:sldId id="265" r:id="rId5"/>
    <p:sldId id="264" r:id="rId6"/>
    <p:sldId id="266" r:id="rId7"/>
    <p:sldId id="268" r:id="rId8"/>
    <p:sldId id="270" r:id="rId9"/>
    <p:sldId id="277" r:id="rId10"/>
    <p:sldId id="278" r:id="rId11"/>
    <p:sldId id="279" r:id="rId12"/>
    <p:sldId id="280" r:id="rId13"/>
    <p:sldId id="262" r:id="rId14"/>
    <p:sldId id="258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DC"/>
          </a:solidFill>
        </a:fill>
      </a:tcStyle>
    </a:wholeTbl>
    <a:band2H>
      <a:tcTxStyle/>
      <a:tcStyle>
        <a:tcBdr/>
        <a:fill>
          <a:solidFill>
            <a:srgbClr val="E7E7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E"/>
          </a:solidFill>
        </a:fill>
      </a:tcStyle>
    </a:wholeTbl>
    <a:band2H>
      <a:tcTxStyle/>
      <a:tcStyle>
        <a:tcBdr/>
        <a:fill>
          <a:solidFill>
            <a:srgbClr val="E7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D1CB"/>
          </a:solidFill>
        </a:fill>
      </a:tcStyle>
    </a:wholeTbl>
    <a:band2H>
      <a:tcTxStyle/>
      <a:tcStyle>
        <a:tcBdr/>
        <a:fill>
          <a:solidFill>
            <a:srgbClr val="ECE9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9E9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F6061"/>
        </a:fontRef>
        <a:srgbClr val="5F6061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5F6061"/>
              </a:solidFill>
              <a:prstDash val="solid"/>
              <a:round/>
            </a:ln>
          </a:top>
          <a:bottom>
            <a:ln w="508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5F6061"/>
              </a:solidFill>
              <a:prstDash val="solid"/>
              <a:round/>
            </a:ln>
          </a:top>
          <a:bottom>
            <a:ln w="508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F60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F606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F606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solidFill>
                <a:srgbClr val="5F6061"/>
              </a:solidFill>
              <a:prstDash val="solid"/>
              <a:round/>
            </a:ln>
          </a:left>
          <a:right>
            <a:ln w="25400" cap="flat">
              <a:solidFill>
                <a:srgbClr val="5F6061"/>
              </a:solidFill>
              <a:prstDash val="solid"/>
              <a:round/>
            </a:ln>
          </a:right>
          <a:top>
            <a:ln w="25400" cap="flat">
              <a:solidFill>
                <a:srgbClr val="5F6061"/>
              </a:solidFill>
              <a:prstDash val="solid"/>
              <a:round/>
            </a:ln>
          </a:top>
          <a:bottom>
            <a:ln w="254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solidFill>
                <a:srgbClr val="5F6061"/>
              </a:solidFill>
              <a:prstDash val="solid"/>
              <a:round/>
            </a:ln>
          </a:insideH>
          <a:insideV>
            <a:ln w="25400" cap="flat">
              <a:solidFill>
                <a:srgbClr val="5F6061"/>
              </a:solidFill>
              <a:prstDash val="solid"/>
              <a:round/>
            </a:ln>
          </a:insideV>
        </a:tcBdr>
        <a:fill>
          <a:solidFill>
            <a:srgbClr val="5F6061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F6061"/>
        </a:fontRef>
        <a:srgbClr val="5F6061"/>
      </a:tcTxStyle>
      <a:tcStyle>
        <a:tcBdr>
          <a:left>
            <a:ln w="25400" cap="flat">
              <a:solidFill>
                <a:srgbClr val="5F6061"/>
              </a:solidFill>
              <a:prstDash val="solid"/>
              <a:round/>
            </a:ln>
          </a:left>
          <a:right>
            <a:ln w="25400" cap="flat">
              <a:solidFill>
                <a:srgbClr val="5F6061"/>
              </a:solidFill>
              <a:prstDash val="solid"/>
              <a:round/>
            </a:ln>
          </a:right>
          <a:top>
            <a:ln w="25400" cap="flat">
              <a:solidFill>
                <a:srgbClr val="5F6061"/>
              </a:solidFill>
              <a:prstDash val="solid"/>
              <a:round/>
            </a:ln>
          </a:top>
          <a:bottom>
            <a:ln w="254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solidFill>
                <a:srgbClr val="5F6061"/>
              </a:solidFill>
              <a:prstDash val="solid"/>
              <a:round/>
            </a:ln>
          </a:insideH>
          <a:insideV>
            <a:ln w="25400" cap="flat">
              <a:solidFill>
                <a:srgbClr val="5F6061"/>
              </a:solidFill>
              <a:prstDash val="solid"/>
              <a:round/>
            </a:ln>
          </a:insideV>
        </a:tcBdr>
        <a:fill>
          <a:solidFill>
            <a:srgbClr val="5F6061">
              <a:alpha val="20000"/>
            </a:srgbClr>
          </a:solidFill>
        </a:fill>
      </a:tcStyle>
    </a:firstCol>
    <a:lastRow>
      <a:tcTxStyle b="on" i="off">
        <a:fontRef idx="minor">
          <a:srgbClr val="5F6061"/>
        </a:fontRef>
        <a:srgbClr val="5F6061"/>
      </a:tcTxStyle>
      <a:tcStyle>
        <a:tcBdr>
          <a:left>
            <a:ln w="25400" cap="flat">
              <a:solidFill>
                <a:srgbClr val="5F6061"/>
              </a:solidFill>
              <a:prstDash val="solid"/>
              <a:round/>
            </a:ln>
          </a:left>
          <a:right>
            <a:ln w="25400" cap="flat">
              <a:solidFill>
                <a:srgbClr val="5F6061"/>
              </a:solidFill>
              <a:prstDash val="solid"/>
              <a:round/>
            </a:ln>
          </a:right>
          <a:top>
            <a:ln w="101600" cap="flat">
              <a:solidFill>
                <a:srgbClr val="5F6061"/>
              </a:solidFill>
              <a:prstDash val="solid"/>
              <a:round/>
            </a:ln>
          </a:top>
          <a:bottom>
            <a:ln w="254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solidFill>
                <a:srgbClr val="5F6061"/>
              </a:solidFill>
              <a:prstDash val="solid"/>
              <a:round/>
            </a:ln>
          </a:insideH>
          <a:insideV>
            <a:ln w="25400" cap="flat">
              <a:solidFill>
                <a:srgbClr val="5F606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F6061"/>
        </a:fontRef>
        <a:srgbClr val="5F6061"/>
      </a:tcTxStyle>
      <a:tcStyle>
        <a:tcBdr>
          <a:left>
            <a:ln w="25400" cap="flat">
              <a:solidFill>
                <a:srgbClr val="5F6061"/>
              </a:solidFill>
              <a:prstDash val="solid"/>
              <a:round/>
            </a:ln>
          </a:left>
          <a:right>
            <a:ln w="25400" cap="flat">
              <a:solidFill>
                <a:srgbClr val="5F6061"/>
              </a:solidFill>
              <a:prstDash val="solid"/>
              <a:round/>
            </a:ln>
          </a:right>
          <a:top>
            <a:ln w="25400" cap="flat">
              <a:solidFill>
                <a:srgbClr val="5F6061"/>
              </a:solidFill>
              <a:prstDash val="solid"/>
              <a:round/>
            </a:ln>
          </a:top>
          <a:bottom>
            <a:ln w="508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solidFill>
                <a:srgbClr val="5F6061"/>
              </a:solidFill>
              <a:prstDash val="solid"/>
              <a:round/>
            </a:ln>
          </a:insideH>
          <a:insideV>
            <a:ln w="25400" cap="flat">
              <a:solidFill>
                <a:srgbClr val="5F6061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81" autoAdjust="0"/>
    <p:restoredTop sz="86430" autoAdjust="0"/>
  </p:normalViewPr>
  <p:slideViewPr>
    <p:cSldViewPr snapToGrid="0" snapToObjects="1">
      <p:cViewPr varScale="1">
        <p:scale>
          <a:sx n="106" d="100"/>
          <a:sy n="106" d="100"/>
        </p:scale>
        <p:origin x="53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227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13400-8E89-4616-B7A1-4BB8360EE1BD}" type="datetimeFigureOut">
              <a:rPr lang="en-US" smtClean="0"/>
              <a:t>3/2/18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2E2FF-4D91-4ED3-BC4F-8B5750EA4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57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j-lt"/>
        <a:ea typeface="+mj-ea"/>
        <a:cs typeface="+mj-cs"/>
        <a:sym typeface="Calibri"/>
      </a:defRPr>
    </a:lvl1pPr>
    <a:lvl2pPr indent="228600" defTabSz="1828800" latinLnBrk="0">
      <a:defRPr sz="2400">
        <a:latin typeface="+mj-lt"/>
        <a:ea typeface="+mj-ea"/>
        <a:cs typeface="+mj-cs"/>
        <a:sym typeface="Calibri"/>
      </a:defRPr>
    </a:lvl2pPr>
    <a:lvl3pPr indent="457200" defTabSz="1828800" latinLnBrk="0">
      <a:defRPr sz="2400">
        <a:latin typeface="+mj-lt"/>
        <a:ea typeface="+mj-ea"/>
        <a:cs typeface="+mj-cs"/>
        <a:sym typeface="Calibri"/>
      </a:defRPr>
    </a:lvl3pPr>
    <a:lvl4pPr indent="685800" defTabSz="1828800" latinLnBrk="0">
      <a:defRPr sz="2400">
        <a:latin typeface="+mj-lt"/>
        <a:ea typeface="+mj-ea"/>
        <a:cs typeface="+mj-cs"/>
        <a:sym typeface="Calibri"/>
      </a:defRPr>
    </a:lvl4pPr>
    <a:lvl5pPr indent="914400" defTabSz="1828800" latinLnBrk="0">
      <a:defRPr sz="2400">
        <a:latin typeface="+mj-lt"/>
        <a:ea typeface="+mj-ea"/>
        <a:cs typeface="+mj-cs"/>
        <a:sym typeface="Calibri"/>
      </a:defRPr>
    </a:lvl5pPr>
    <a:lvl6pPr indent="1143000" defTabSz="1828800" latinLnBrk="0">
      <a:defRPr sz="2400">
        <a:latin typeface="+mj-lt"/>
        <a:ea typeface="+mj-ea"/>
        <a:cs typeface="+mj-cs"/>
        <a:sym typeface="Calibri"/>
      </a:defRPr>
    </a:lvl6pPr>
    <a:lvl7pPr indent="1371600" defTabSz="1828800" latinLnBrk="0">
      <a:defRPr sz="2400">
        <a:latin typeface="+mj-lt"/>
        <a:ea typeface="+mj-ea"/>
        <a:cs typeface="+mj-cs"/>
        <a:sym typeface="Calibri"/>
      </a:defRPr>
    </a:lvl7pPr>
    <a:lvl8pPr indent="1600200" defTabSz="1828800" latinLnBrk="0">
      <a:defRPr sz="2400">
        <a:latin typeface="+mj-lt"/>
        <a:ea typeface="+mj-ea"/>
        <a:cs typeface="+mj-cs"/>
        <a:sym typeface="Calibri"/>
      </a:defRPr>
    </a:lvl8pPr>
    <a:lvl9pPr indent="1828800" defTabSz="1828800" latinLnBrk="0">
      <a:defRPr sz="24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8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480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 picture taking all the slide,</a:t>
            </a:r>
            <a:r>
              <a:rPr lang="en-US" baseline="0" dirty="0" smtClean="0"/>
              <a:t> with no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1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CP17 Start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CP17 Title/Name 50/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119132"/>
            <a:ext cx="24384000" cy="1781175"/>
          </a:xfrm>
          <a:prstGeom prst="rect">
            <a:avLst/>
          </a:prstGeom>
        </p:spPr>
      </p:pic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3048000" y="2126344"/>
            <a:ext cx="18288000" cy="4775201"/>
          </a:xfrm>
          <a:prstGeom prst="rect">
            <a:avLst/>
          </a:prstGeom>
        </p:spPr>
        <p:txBody>
          <a:bodyPr anchor="b"/>
          <a:lstStyle>
            <a:lvl1pPr>
              <a:defRPr spc="1200">
                <a:solidFill>
                  <a:srgbClr val="5353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061630"/>
            <a:ext cx="18288000" cy="33115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6400"/>
            </a:lvl1pPr>
            <a:lvl2pPr marL="838200" indent="-609600">
              <a:buClrTx/>
              <a:buFontTx/>
              <a:defRPr sz="6400"/>
            </a:lvl2pPr>
            <a:lvl3pPr marL="1193801" indent="-736601">
              <a:buClrTx/>
              <a:buFontTx/>
              <a:defRPr sz="6400"/>
            </a:lvl3pPr>
            <a:lvl4pPr marL="1500187" indent="-812800">
              <a:buClrTx/>
              <a:buFontTx/>
              <a:defRPr sz="6400"/>
            </a:lvl4pPr>
            <a:lvl5pPr marL="1734433" indent="-818446">
              <a:buClrTx/>
              <a:buFontTx/>
              <a:defRPr sz="64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22" name="OCP18_slide_master_layout_upper_corner.png" descr="OCP18_slide_master_layout_upper_corn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400" y="-25400"/>
            <a:ext cx="3987800" cy="398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70075" y="12319236"/>
            <a:ext cx="3006725" cy="138096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CP17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807396" y="739302"/>
            <a:ext cx="21945600" cy="134241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>
            <a:lvl1pPr>
              <a:defRPr sz="8000"/>
            </a:lvl1pPr>
          </a:lstStyle>
          <a:p>
            <a:r>
              <a:rPr dirty="0"/>
              <a:t>Title </a:t>
            </a:r>
            <a:r>
              <a:rPr dirty="0" smtClean="0"/>
              <a:t>Text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287375"/>
            <a:ext cx="24384000" cy="438150"/>
          </a:xfrm>
          <a:prstGeom prst="rect">
            <a:avLst/>
          </a:prstGeom>
        </p:spPr>
      </p:pic>
      <p:sp>
        <p:nvSpPr>
          <p:cNvPr id="14" name="Slide Number"/>
          <p:cNvSpPr txBox="1">
            <a:spLocks/>
          </p:cNvSpPr>
          <p:nvPr userDrawn="1"/>
        </p:nvSpPr>
        <p:spPr>
          <a:xfrm>
            <a:off x="23790027" y="13251173"/>
            <a:ext cx="444353" cy="492440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9pPr>
          </a:lstStyle>
          <a:p>
            <a:fld id="{86CB4B4D-7CA3-9044-876B-883B54F8677D}" type="slidenum">
              <a:rPr lang="en-US" sz="2000" b="1" smtClean="0">
                <a:solidFill>
                  <a:schemeClr val="bg1"/>
                </a:solidFill>
              </a:rPr>
              <a:pPr/>
              <a:t>‹#›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517650" y="3073400"/>
            <a:ext cx="21235988" cy="957262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694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CP17 End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CP18_slide_master_tail_v2.png" descr="OCP18_slide_master_tail_v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74562" y="11491605"/>
            <a:ext cx="4318067" cy="19832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6858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⎻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1009651" marR="0" indent="-552451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1296987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⎻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1529821" marR="0" indent="-613834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75000"/>
        <a:buFont typeface="Arial"/>
        <a:buChar char="o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28956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33528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38100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42672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microsoft.com/office/2007/relationships/hdphoto" Target="../media/hdphoto11.wdp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12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opencompute.org/products/specsanddesign?keyword=Yosemite+V2" TargetMode="External"/><Relationship Id="rId3" Type="http://schemas.openxmlformats.org/officeDocument/2006/relationships/hyperlink" Target="http://opencompute.org/products/specsanddesign?keyword=twin+lakes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microsoft.com/office/2007/relationships/hdphoto" Target="../media/hdphoto3.wdp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4.png"/><Relationship Id="rId5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microsoft.com/office/2007/relationships/hdphoto" Target="../media/hdphoto9.wdp"/><Relationship Id="rId13" Type="http://schemas.openxmlformats.org/officeDocument/2006/relationships/image" Target="../media/image11.png"/><Relationship Id="rId14" Type="http://schemas.microsoft.com/office/2007/relationships/hdphoto" Target="../media/hdphoto3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microsoft.com/office/2007/relationships/hdphoto" Target="../media/hdphoto8.wdp"/><Relationship Id="rId6" Type="http://schemas.openxmlformats.org/officeDocument/2006/relationships/image" Target="../media/image8.png"/><Relationship Id="rId7" Type="http://schemas.microsoft.com/office/2007/relationships/hdphoto" Target="../media/hdphoto2.wdp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10.wdp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573" y="8127424"/>
            <a:ext cx="3291580" cy="2957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79" y="3112902"/>
            <a:ext cx="12592834" cy="4505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Hot </a:t>
            </a:r>
            <a:r>
              <a:rPr lang="en-US" sz="7200" dirty="0" smtClean="0"/>
              <a:t>service</a:t>
            </a:r>
            <a:r>
              <a:rPr lang="en-US" sz="7200" dirty="0"/>
              <a:t>: Enabling </a:t>
            </a:r>
            <a:r>
              <a:rPr lang="en-US" sz="7200" dirty="0" smtClean="0"/>
              <a:t>from </a:t>
            </a:r>
            <a:r>
              <a:rPr lang="en-US" sz="7200" dirty="0"/>
              <a:t>d</a:t>
            </a:r>
            <a:r>
              <a:rPr lang="en-US" sz="7200" dirty="0" smtClean="0"/>
              <a:t>esign </a:t>
            </a:r>
            <a:r>
              <a:rPr lang="en-US" sz="7200" dirty="0"/>
              <a:t>p</a:t>
            </a:r>
            <a:r>
              <a:rPr lang="en-US" sz="7200" dirty="0" smtClean="0"/>
              <a:t>erspective</a:t>
            </a:r>
            <a:endParaRPr lang="en-US" sz="7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500" y="8986043"/>
            <a:ext cx="3595056" cy="2738705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9" b="94359" l="13567" r="89785">
                        <a14:foregroundMark x1="18750" y1="88955" x2="46280" y2="88657"/>
                        <a14:foregroundMark x1="55035" y1="83036" x2="53001" y2="78704"/>
                        <a14:foregroundMark x1="10813" y1="21825" x2="32217" y2="13955"/>
                        <a14:foregroundMark x1="11409" y1="37533" x2="33160" y2="19577"/>
                        <a14:foregroundMark x1="10441" y1="36541" x2="11657" y2="21958"/>
                        <a14:foregroundMark x1="10317" y1="23909" x2="10094" y2="38657"/>
                        <a14:foregroundMark x1="89311" y1="11706" x2="89311" y2="34954"/>
                        <a14:foregroundMark x1="87500" y1="12831" x2="87500" y2="37533"/>
                        <a14:foregroundMark x1="87624" y1="12037" x2="87252" y2="38327"/>
                        <a14:foregroundMark x1="15972" y1="89120" x2="20784" y2="89616"/>
                        <a14:foregroundMark x1="37500" y1="88790" x2="31374" y2="90079"/>
                        <a14:foregroundMark x1="16815" y1="91700" x2="35094" y2="93948"/>
                        <a14:foregroundMark x1="12971" y1="96495" x2="20313" y2="92163"/>
                        <a14:foregroundMark x1="26687" y1="97454" x2="34970" y2="90575"/>
                        <a14:foregroundMark x1="65873" y1="29332" x2="70313" y2="32540"/>
                        <a14:foregroundMark x1="23783" y1="37307" x2="33280" y2="71634"/>
                        <a14:foregroundMark x1="16959" y1="39223" x2="17199" y2="85897"/>
                        <a14:foregroundMark x1="18875" y1="85737" x2="35315" y2="75306"/>
                        <a14:foregroundMark x1="16560" y1="65514" x2="16321" y2="37626"/>
                        <a14:foregroundMark x1="73304" y1="29484" x2="85196" y2="22406"/>
                        <a14:foregroundMark x1="83998" y1="25279" x2="85595" y2="23683"/>
                        <a14:foregroundMark x1="47965" y1="85897" x2="53472" y2="82704"/>
                        <a14:foregroundMark x1="22945" y1="90846" x2="30287" y2="91166"/>
                        <a14:foregroundMark x1="20670" y1="90687" x2="23543" y2="90846"/>
                        <a14:foregroundMark x1="21987" y1="91644" x2="30646" y2="92922"/>
                        <a14:foregroundMark x1="22706" y1="95796" x2="25459" y2="95157"/>
                        <a14:foregroundMark x1="14286" y1="24162" x2="14765" y2="90846"/>
                        <a14:foregroundMark x1="12251" y1="35710" x2="12490" y2="87813"/>
                        <a14:foregroundMark x1="64525" y1="32677" x2="66121" y2="33954"/>
                        <a14:foregroundMark x1="18875" y1="97765" x2="24860" y2="98563"/>
                        <a14:foregroundMark x1="12849" y1="96487" x2="12610" y2="93401"/>
                        <a14:foregroundMark x1="10934" y1="91644" x2="11652" y2="97445"/>
                        <a14:foregroundMark x1="55387" y1="77062" x2="56385" y2="79936"/>
                        <a14:foregroundMark x1="48204" y1="91485" x2="50120" y2="90208"/>
                        <a14:foregroundMark x1="34118" y1="13624" x2="34477" y2="16338"/>
                        <a14:foregroundMark x1="9258" y1="22086" x2="9377" y2="46940"/>
                        <a14:foregroundMark x1="10096" y1="97765" x2="10215" y2="91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4960" y="8981548"/>
            <a:ext cx="3593592" cy="2743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882231" y="5707705"/>
            <a:ext cx="1277655" cy="814192"/>
          </a:xfrm>
          <a:prstGeom prst="ellipse">
            <a:avLst/>
          </a:prstGeom>
          <a:noFill/>
          <a:ln w="254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5F6061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cxnSp>
        <p:nvCxnSpPr>
          <p:cNvPr id="12" name="Straight Connector 11"/>
          <p:cNvCxnSpPr>
            <a:stCxn id="7" idx="6"/>
            <a:endCxn id="18" idx="7"/>
          </p:cNvCxnSpPr>
          <p:nvPr/>
        </p:nvCxnSpPr>
        <p:spPr>
          <a:xfrm>
            <a:off x="12159886" y="6114801"/>
            <a:ext cx="1260802" cy="204106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8" idx="1"/>
          </p:cNvCxnSpPr>
          <p:nvPr/>
        </p:nvCxnSpPr>
        <p:spPr>
          <a:xfrm flipH="1">
            <a:off x="9750038" y="6114801"/>
            <a:ext cx="1132193" cy="204106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989822" y="7516195"/>
            <a:ext cx="5191082" cy="4367926"/>
          </a:xfrm>
          <a:prstGeom prst="ellipse">
            <a:avLst/>
          </a:prstGeom>
          <a:noFill/>
          <a:ln w="254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5F6061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22741" y="6777142"/>
            <a:ext cx="1945712" cy="124504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9943477" y="11089549"/>
            <a:ext cx="3283772" cy="406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Underside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 view of sled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27061" y="11698435"/>
            <a:ext cx="3985934" cy="8125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E-brush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c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onnector mounted </a:t>
            </a:r>
            <a:r>
              <a:rPr lang="en-US" sz="2400" dirty="0">
                <a:solidFill>
                  <a:schemeClr val="tx1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o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n baseboard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4956556" y="11701996"/>
            <a:ext cx="4270399" cy="8125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Gold-to-gold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 contact between e-brush and </a:t>
            </a:r>
            <a:r>
              <a:rPr lang="en-US" sz="2400" dirty="0">
                <a:solidFill>
                  <a:schemeClr val="tx1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p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ower bar PCB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960398" y="8045108"/>
            <a:ext cx="4270399" cy="406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Fan </a:t>
            </a:r>
            <a:r>
              <a:rPr lang="en-US" sz="2400" dirty="0" smtClean="0">
                <a:solidFill>
                  <a:schemeClr val="tx1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l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atch </a:t>
            </a:r>
            <a:r>
              <a:rPr lang="en-US" sz="2400" dirty="0">
                <a:solidFill>
                  <a:schemeClr val="tx1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t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oggle switch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2191125" y="7516195"/>
            <a:ext cx="3103835" cy="1376985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/>
          <p:cNvCxnSpPr/>
          <p:nvPr/>
        </p:nvCxnSpPr>
        <p:spPr>
          <a:xfrm flipH="1">
            <a:off x="11565889" y="10123005"/>
            <a:ext cx="3709597" cy="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Arrow Connector 32"/>
          <p:cNvCxnSpPr/>
          <p:nvPr/>
        </p:nvCxnSpPr>
        <p:spPr>
          <a:xfrm>
            <a:off x="8317556" y="9842500"/>
            <a:ext cx="2411404" cy="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6985082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63" grpId="0"/>
      <p:bldP spid="64" grpId="0"/>
      <p:bldP spid="65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50" y="3089253"/>
            <a:ext cx="12592834" cy="4505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Hot service: Enabling from design perspective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4" b="94247" l="1381" r="88635">
                        <a14:foregroundMark x1="89166" y1="85787" x2="11152" y2="86464"/>
                        <a14:foregroundMark x1="88370" y1="68866" x2="57674" y2="68866"/>
                        <a14:foregroundMark x1="89166" y1="83249" x2="89166" y2="12521"/>
                        <a14:foregroundMark x1="89379" y1="75973" x2="89591" y2="13198"/>
                        <a14:foregroundMark x1="20287" y1="57191" x2="16410" y2="48223"/>
                        <a14:foregroundMark x1="88741" y1="15228" x2="9719" y2="13198"/>
                        <a14:foregroundMark x1="87945" y1="89679" x2="9294" y2="896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5159551" y="7600915"/>
            <a:ext cx="6106404" cy="1916561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11259718" y="5266576"/>
            <a:ext cx="1372454" cy="814192"/>
          </a:xfrm>
          <a:prstGeom prst="ellipse">
            <a:avLst/>
          </a:prstGeom>
          <a:noFill/>
          <a:ln w="254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5F6061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cxnSp>
        <p:nvCxnSpPr>
          <p:cNvPr id="32" name="Straight Connector 31"/>
          <p:cNvCxnSpPr>
            <a:stCxn id="30" idx="7"/>
            <a:endCxn id="40" idx="0"/>
          </p:cNvCxnSpPr>
          <p:nvPr/>
        </p:nvCxnSpPr>
        <p:spPr>
          <a:xfrm>
            <a:off x="12431181" y="5385812"/>
            <a:ext cx="5904667" cy="132298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0" idx="3"/>
            <a:endCxn id="40" idx="2"/>
          </p:cNvCxnSpPr>
          <p:nvPr/>
        </p:nvCxnSpPr>
        <p:spPr>
          <a:xfrm>
            <a:off x="11460709" y="5961532"/>
            <a:ext cx="3607206" cy="2613599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15067915" y="6708797"/>
            <a:ext cx="6535866" cy="3732668"/>
          </a:xfrm>
          <a:prstGeom prst="ellipse">
            <a:avLst/>
          </a:prstGeom>
          <a:noFill/>
          <a:ln w="254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5F6061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5760113" y="9262383"/>
            <a:ext cx="4905280" cy="406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Power bar PCB w/ e-fuse </a:t>
            </a:r>
            <a:r>
              <a:rPr lang="en-US" sz="2400" dirty="0">
                <a:solidFill>
                  <a:schemeClr val="tx1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p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rotection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  <p:graphicFrame>
        <p:nvGraphicFramePr>
          <p:cNvPr id="67" name="Table 66"/>
          <p:cNvGraphicFramePr>
            <a:graphicFrameLocks noGrp="1"/>
          </p:cNvGraphicFramePr>
          <p:nvPr>
            <p:extLst/>
          </p:nvPr>
        </p:nvGraphicFramePr>
        <p:xfrm>
          <a:off x="2838423" y="8885720"/>
          <a:ext cx="9951288" cy="246888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74874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63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56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Over current protection threshold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~ 70A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56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Added power loss 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(12V @ </a:t>
                      </a: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50A)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&lt; 2W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19414986"/>
                  </a:ext>
                </a:extLst>
              </a:tr>
              <a:tr h="7956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Auto retry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 after fault support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Yes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25370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0" grpId="0" animBg="1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Yosemite V2 OCP </a:t>
            </a:r>
            <a:r>
              <a:rPr lang="en-US" dirty="0" smtClean="0"/>
              <a:t>specification </a:t>
            </a:r>
            <a:r>
              <a:rPr lang="en-US" dirty="0" smtClean="0">
                <a:hlinkClick r:id="rId2"/>
              </a:rPr>
              <a:t>here</a:t>
            </a: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000" dirty="0"/>
          </a:p>
          <a:p>
            <a:r>
              <a:rPr lang="en-US" dirty="0"/>
              <a:t>Twin Lakes OCP </a:t>
            </a:r>
            <a:r>
              <a:rPr lang="en-US" dirty="0" smtClean="0"/>
              <a:t>specification </a:t>
            </a:r>
            <a:r>
              <a:rPr lang="en-US" dirty="0" smtClean="0">
                <a:hlinkClick r:id="rId3"/>
              </a:rPr>
              <a:t>here</a:t>
            </a: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000" dirty="0"/>
          </a:p>
          <a:p>
            <a:r>
              <a:rPr lang="en-US" dirty="0"/>
              <a:t>Visit the </a:t>
            </a:r>
            <a:r>
              <a:rPr lang="en-US" dirty="0" smtClean="0"/>
              <a:t>Facebook </a:t>
            </a:r>
            <a:r>
              <a:rPr lang="en-US" dirty="0" smtClean="0"/>
              <a:t>booth located at A13 to </a:t>
            </a:r>
            <a:r>
              <a:rPr lang="en-US" dirty="0"/>
              <a:t>learn more</a:t>
            </a:r>
          </a:p>
          <a:p>
            <a:endParaRPr lang="en-US" sz="4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Learn More About Yosemite V2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94815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746"/>
          <a:stretch/>
        </p:blipFill>
        <p:spPr>
          <a:xfrm>
            <a:off x="0" y="-1"/>
            <a:ext cx="24384000" cy="136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783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" b="84820" l="0" r="99096">
                        <a14:foregroundMark x1="24774" y1="12350" x2="24774" y2="12350"/>
                        <a14:foregroundMark x1="4232" y1="37822" x2="4232" y2="37822"/>
                        <a14:backgroundMark x1="11832" y1="11664" x2="11832" y2="11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0190"/>
          <a:stretch/>
        </p:blipFill>
        <p:spPr>
          <a:xfrm>
            <a:off x="1524002" y="2073475"/>
            <a:ext cx="21080818" cy="10680143"/>
          </a:xfrm>
          <a:prstGeom prst="rect">
            <a:avLst/>
          </a:prstGeom>
        </p:spPr>
      </p:pic>
      <p:sp>
        <p:nvSpPr>
          <p:cNvPr id="41" name="KEYNOTE: PRESENTATION…"/>
          <p:cNvSpPr txBox="1">
            <a:spLocks noGrp="1"/>
          </p:cNvSpPr>
          <p:nvPr>
            <p:ph type="title"/>
          </p:nvPr>
        </p:nvSpPr>
        <p:spPr>
          <a:xfrm>
            <a:off x="3048000" y="4031343"/>
            <a:ext cx="18288000" cy="477520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Yosemite V2 </a:t>
            </a:r>
            <a:r>
              <a:rPr lang="mr-IN" dirty="0" smtClean="0">
                <a:solidFill>
                  <a:srgbClr val="5C6062"/>
                </a:solidFill>
              </a:rPr>
              <a:t>–</a:t>
            </a:r>
            <a:r>
              <a:rPr lang="en-US" dirty="0" smtClean="0">
                <a:solidFill>
                  <a:srgbClr val="5C6062"/>
                </a:solidFill>
              </a:rPr>
              <a:t> </a:t>
            </a:r>
            <a:br>
              <a:rPr lang="en-US" dirty="0" smtClean="0">
                <a:solidFill>
                  <a:srgbClr val="5C6062"/>
                </a:solidFill>
              </a:rPr>
            </a:br>
            <a:r>
              <a:rPr lang="en-US" dirty="0" smtClean="0">
                <a:solidFill>
                  <a:srgbClr val="5C6062"/>
                </a:solidFill>
              </a:rPr>
              <a:t>Modular 1S Platform</a:t>
            </a:r>
            <a:endParaRPr dirty="0">
              <a:solidFill>
                <a:srgbClr val="5C6062"/>
              </a:solidFill>
            </a:endParaRPr>
          </a:p>
        </p:txBody>
      </p:sp>
      <p:sp>
        <p:nvSpPr>
          <p:cNvPr id="42" name="Name/Title/Company. 32pt. Title Case. Book."/>
          <p:cNvSpPr txBox="1">
            <a:spLocks noGrp="1"/>
          </p:cNvSpPr>
          <p:nvPr>
            <p:ph type="body" sz="quarter" idx="1"/>
          </p:nvPr>
        </p:nvSpPr>
        <p:spPr>
          <a:xfrm>
            <a:off x="3048000" y="8966630"/>
            <a:ext cx="18288000" cy="331152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Damien Chong, Hardware Engineer, Facebook</a:t>
            </a:r>
          </a:p>
          <a:p>
            <a:r>
              <a:rPr lang="en-US" dirty="0" smtClean="0"/>
              <a:t>Anthony Chan, Electrical Engineer, Facebook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Yosemite V2: Modular platform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716" y1="82958" x2="9716" y2="82958"/>
                        <a14:foregroundMark x1="74756" y1="89155" x2="74756" y2="89155"/>
                        <a14:foregroundMark x1="84379" y1="87183" x2="84379" y2="87183"/>
                        <a14:foregroundMark x1="95397" y1="77324" x2="95397" y2="77324"/>
                        <a14:foregroundMark x1="98047" y1="75493" x2="98047" y2="75493"/>
                        <a14:foregroundMark x1="88656" y1="17324" x2="88656" y2="17324"/>
                        <a14:foregroundMark x1="89261" y1="12113" x2="89261" y2="12113"/>
                        <a14:foregroundMark x1="87634" y1="22113" x2="87634" y2="22113"/>
                        <a14:foregroundMark x1="90144" y1="8451" x2="90144" y2="8451"/>
                        <a14:foregroundMark x1="88889" y1="20704" x2="88889" y2="20704"/>
                        <a14:foregroundMark x1="90516" y1="13099" x2="90516" y2="13099"/>
                        <a14:foregroundMark x1="57601" y1="14085" x2="57601" y2="14085"/>
                        <a14:foregroundMark x1="57462" y1="8451" x2="57462" y2="8451"/>
                        <a14:foregroundMark x1="54207" y1="7465" x2="54207" y2="7465"/>
                        <a14:foregroundMark x1="53835" y1="16901" x2="53835" y2="16901"/>
                        <a14:foregroundMark x1="53928" y1="12676" x2="53928" y2="12676"/>
                        <a14:foregroundMark x1="53464" y1="22113" x2="53464" y2="22113"/>
                        <a14:foregroundMark x1="20363" y1="6901" x2="20363" y2="6901"/>
                        <a14:foregroundMark x1="20874" y1="13099" x2="20874" y2="13099"/>
                        <a14:foregroundMark x1="21990" y1="17324" x2="21990" y2="17324"/>
                        <a14:foregroundMark x1="21757" y1="12113" x2="21757" y2="12113"/>
                        <a14:foregroundMark x1="19991" y1="9859" x2="19991" y2="9859"/>
                        <a14:foregroundMark x1="21106" y1="4648" x2="21106" y2="4648"/>
                        <a14:foregroundMark x1="56950" y1="19296" x2="56950" y2="19296"/>
                        <a14:foregroundMark x1="56811" y1="11268" x2="56811" y2="11268"/>
                        <a14:foregroundMark x1="57508" y1="11268" x2="57508" y2="11268"/>
                        <a14:foregroundMark x1="54393" y1="12254" x2="54393" y2="12254"/>
                        <a14:foregroundMark x1="54161" y1="15352" x2="54161" y2="15352"/>
                        <a14:backgroundMark x1="55556" y1="19718" x2="55556" y2="19718"/>
                        <a14:backgroundMark x1="55463" y1="23944" x2="55463" y2="23944"/>
                        <a14:backgroundMark x1="55463" y1="7887" x2="55463" y2="7887"/>
                        <a14:backgroundMark x1="56346" y1="15493" x2="56346" y2="15493"/>
                        <a14:backgroundMark x1="55695" y1="12676" x2="55695" y2="1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86" y="7850773"/>
            <a:ext cx="17378928" cy="46103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410598" y="5790442"/>
            <a:ext cx="5168900" cy="5886300"/>
            <a:chOff x="10410598" y="5790442"/>
            <a:chExt cx="5168900" cy="5886300"/>
          </a:xfrm>
        </p:grpSpPr>
        <p:grpSp>
          <p:nvGrpSpPr>
            <p:cNvPr id="6" name="Group 5"/>
            <p:cNvGrpSpPr/>
            <p:nvPr/>
          </p:nvGrpSpPr>
          <p:grpSpPr>
            <a:xfrm>
              <a:off x="11383934" y="6039955"/>
              <a:ext cx="3189767" cy="1563517"/>
              <a:chOff x="12652747" y="5007080"/>
              <a:chExt cx="3189767" cy="1563517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12652748" y="5032388"/>
                <a:ext cx="3189766" cy="153108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  <a:round/>
                <a:headEnd type="arrow" w="med" len="med"/>
                <a:tailEnd type="none" w="med" len="med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165100" prst="coolSlant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r" defTabSz="914400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Vista Sans OT Reg" pitchFamily="-65" charset="0"/>
                    <a:ea typeface="ヒラギノ角ゴ ProN W3" pitchFamily="-65" charset="-128"/>
                    <a:cs typeface="ヒラギノ角ゴ ProN W3" pitchFamily="-65" charset="-128"/>
                    <a:sym typeface="Vista Sans OT Reg" pitchFamily="-65" charset="0"/>
                  </a:rPr>
                  <a:t>Intel </a:t>
                </a:r>
              </a:p>
              <a:p>
                <a:pPr algn="r" defTabSz="914400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Vista Sans OT Reg" pitchFamily="-65" charset="0"/>
                    <a:ea typeface="ヒラギノ角ゴ ProN W3" pitchFamily="-65" charset="-128"/>
                    <a:cs typeface="ヒラギノ角ゴ ProN W3" pitchFamily="-65" charset="-128"/>
                    <a:sym typeface="Vista Sans OT Reg" pitchFamily="-65" charset="0"/>
                  </a:rPr>
                  <a:t>x86</a:t>
                </a:r>
              </a:p>
              <a:p>
                <a:pPr algn="r" defTabSz="914400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Vista Sans OT Reg" pitchFamily="-65" charset="0"/>
                    <a:ea typeface="ヒラギノ角ゴ ProN W3" pitchFamily="-65" charset="-128"/>
                    <a:cs typeface="ヒラギノ角ゴ ProN W3" pitchFamily="-65" charset="-128"/>
                    <a:sym typeface="Vista Sans OT Reg" pitchFamily="-65" charset="0"/>
                  </a:rPr>
                  <a:t>Twin Lakes</a:t>
                </a:r>
                <a:endParaRPr lang="en-US" sz="2400" dirty="0">
                  <a:solidFill>
                    <a:srgbClr val="000000"/>
                  </a:solidFill>
                  <a:latin typeface="Vista Sans OT Reg" pitchFamily="-65" charset="0"/>
                  <a:ea typeface="ヒラギノ角ゴ ProN W3" pitchFamily="-65" charset="-128"/>
                  <a:cs typeface="ヒラギノ角ゴ ProN W3" pitchFamily="-65" charset="-128"/>
                  <a:sym typeface="Vista Sans OT Reg" pitchFamily="-65" charset="0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652747" y="5007080"/>
                <a:ext cx="1563517" cy="1563517"/>
              </a:xfrm>
              <a:prstGeom prst="rect">
                <a:avLst/>
              </a:prstGeom>
            </p:spPr>
          </p:pic>
        </p:grpSp>
        <p:sp>
          <p:nvSpPr>
            <p:cNvPr id="18" name="Rounded Rectangle 17"/>
            <p:cNvSpPr/>
            <p:nvPr/>
          </p:nvSpPr>
          <p:spPr bwMode="auto">
            <a:xfrm>
              <a:off x="10410598" y="5790442"/>
              <a:ext cx="5168900" cy="5886300"/>
            </a:xfrm>
            <a:prstGeom prst="roundRect">
              <a:avLst/>
            </a:prstGeom>
            <a:noFill/>
            <a:ln w="63500" cap="flat" cmpd="sng" algn="ctr">
              <a:solidFill>
                <a:srgbClr val="FFC000">
                  <a:alpha val="50000"/>
                </a:srgbClr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914400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Vista Sans OT Reg" pitchFamily="-65" charset="0"/>
                <a:ea typeface="ヒラギノ角ゴ ProN W3" pitchFamily="-65" charset="-128"/>
                <a:cs typeface="ヒラギノ角ゴ ProN W3" pitchFamily="-65" charset="-128"/>
                <a:sym typeface="Vista Sans OT Reg" pitchFamily="-65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92069" y="4249130"/>
            <a:ext cx="2603808" cy="7427613"/>
            <a:chOff x="1892069" y="4249130"/>
            <a:chExt cx="2603808" cy="7427613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1892069" y="4249130"/>
              <a:ext cx="2603808" cy="7427613"/>
            </a:xfrm>
            <a:prstGeom prst="roundRect">
              <a:avLst/>
            </a:prstGeom>
            <a:noFill/>
            <a:ln w="63500" cap="flat" cmpd="sng" algn="ctr">
              <a:solidFill>
                <a:srgbClr val="00B0F0">
                  <a:alpha val="50000"/>
                </a:srgbClr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914400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Vista Sans OT Reg" pitchFamily="-65" charset="0"/>
                <a:ea typeface="ヒラギノ角ゴ ProN W3" pitchFamily="-65" charset="-128"/>
                <a:cs typeface="ヒラギノ角ゴ ProN W3" pitchFamily="-65" charset="-128"/>
                <a:sym typeface="Vista Sans OT Reg" pitchFamily="-65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945340" y="4476438"/>
              <a:ext cx="2330745" cy="1563517"/>
              <a:chOff x="1777636" y="6776985"/>
              <a:chExt cx="2330745" cy="1563517"/>
            </a:xfrm>
          </p:grpSpPr>
          <p:sp>
            <p:nvSpPr>
              <p:cNvPr id="20" name="Rectangle 19"/>
              <p:cNvSpPr/>
              <p:nvPr/>
            </p:nvSpPr>
            <p:spPr bwMode="auto">
              <a:xfrm>
                <a:off x="1913861" y="6776985"/>
                <a:ext cx="2194520" cy="1563517"/>
              </a:xfrm>
              <a:prstGeom prst="rect">
                <a:avLst/>
              </a:prstGeom>
              <a:solidFill>
                <a:srgbClr val="00B0F0"/>
              </a:solidFill>
              <a:ln w="25400" cap="flat" cmpd="sng" algn="ctr">
                <a:noFill/>
                <a:prstDash val="solid"/>
                <a:round/>
                <a:headEnd type="arrow" w="med" len="med"/>
                <a:tailEnd type="none" w="med" len="med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165100" prst="coolSlant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r" defTabSz="914400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Vista Sans OT Reg" pitchFamily="-65" charset="0"/>
                    <a:ea typeface="ヒラギノ角ゴ ProN W3" pitchFamily="-65" charset="-128"/>
                    <a:cs typeface="ヒラギノ角ゴ ProN W3" pitchFamily="-65" charset="-128"/>
                    <a:sym typeface="Vista Sans OT Reg" pitchFamily="-65" charset="0"/>
                  </a:rPr>
                  <a:t>50Gbps </a:t>
                </a:r>
              </a:p>
              <a:p>
                <a:pPr algn="r" defTabSz="914400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Vista Sans OT Reg" pitchFamily="-65" charset="0"/>
                    <a:ea typeface="ヒラギノ角ゴ ProN W3" pitchFamily="-65" charset="-128"/>
                    <a:cs typeface="ヒラギノ角ゴ ProN W3" pitchFamily="-65" charset="-128"/>
                    <a:sym typeface="Vista Sans OT Reg" pitchFamily="-65" charset="0"/>
                  </a:rPr>
                  <a:t>MH NIC</a:t>
                </a:r>
                <a:endParaRPr lang="en-US" sz="2400" dirty="0">
                  <a:solidFill>
                    <a:srgbClr val="000000"/>
                  </a:solidFill>
                  <a:latin typeface="Vista Sans OT Reg" pitchFamily="-65" charset="0"/>
                  <a:ea typeface="ヒラギノ角ゴ ProN W3" pitchFamily="-65" charset="-128"/>
                  <a:cs typeface="ヒラギノ角ゴ ProN W3" pitchFamily="-65" charset="-128"/>
                  <a:sym typeface="Vista Sans OT Reg" pitchFamily="-65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77636" y="7017268"/>
                <a:ext cx="1238062" cy="1238062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1945340" y="6140359"/>
              <a:ext cx="2330745" cy="1563517"/>
              <a:chOff x="1777636" y="8628746"/>
              <a:chExt cx="2330745" cy="1563517"/>
            </a:xfrm>
          </p:grpSpPr>
          <p:sp>
            <p:nvSpPr>
              <p:cNvPr id="23" name="Rectangle 22"/>
              <p:cNvSpPr/>
              <p:nvPr/>
            </p:nvSpPr>
            <p:spPr bwMode="auto">
              <a:xfrm>
                <a:off x="1913861" y="8628746"/>
                <a:ext cx="2194520" cy="1563517"/>
              </a:xfrm>
              <a:prstGeom prst="rect">
                <a:avLst/>
              </a:prstGeom>
              <a:solidFill>
                <a:srgbClr val="00B0F0"/>
              </a:solidFill>
              <a:ln w="25400" cap="flat" cmpd="sng" algn="ctr">
                <a:noFill/>
                <a:prstDash val="solid"/>
                <a:round/>
                <a:headEnd type="arrow" w="med" len="med"/>
                <a:tailEnd type="none" w="med" len="med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165100" prst="coolSlant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r" defTabSz="914400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Vista Sans OT Reg" pitchFamily="-65" charset="0"/>
                    <a:ea typeface="ヒラギノ角ゴ ProN W3" pitchFamily="-65" charset="-128"/>
                    <a:cs typeface="ヒラギノ角ゴ ProN W3" pitchFamily="-65" charset="-128"/>
                    <a:sym typeface="Vista Sans OT Reg" pitchFamily="-65" charset="0"/>
                  </a:rPr>
                  <a:t>100Gbps </a:t>
                </a:r>
              </a:p>
              <a:p>
                <a:pPr algn="r" defTabSz="914400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Vista Sans OT Reg" pitchFamily="-65" charset="0"/>
                    <a:ea typeface="ヒラギノ角ゴ ProN W3" pitchFamily="-65" charset="-128"/>
                    <a:cs typeface="ヒラギノ角ゴ ProN W3" pitchFamily="-65" charset="-128"/>
                    <a:sym typeface="Vista Sans OT Reg" pitchFamily="-65" charset="0"/>
                  </a:rPr>
                  <a:t>MH NIC</a:t>
                </a:r>
                <a:endParaRPr lang="en-US" sz="2400" dirty="0">
                  <a:solidFill>
                    <a:srgbClr val="000000"/>
                  </a:solidFill>
                  <a:latin typeface="Vista Sans OT Reg" pitchFamily="-65" charset="0"/>
                  <a:ea typeface="ヒラギノ角ゴ ProN W3" pitchFamily="-65" charset="-128"/>
                  <a:cs typeface="ヒラギノ角ゴ ProN W3" pitchFamily="-65" charset="-128"/>
                  <a:sym typeface="Vista Sans OT Reg" pitchFamily="-65" charset="0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77636" y="8888893"/>
                <a:ext cx="1163714" cy="1163714"/>
              </a:xfrm>
              <a:prstGeom prst="rect">
                <a:avLst/>
              </a:prstGeom>
            </p:spPr>
          </p:pic>
        </p:grpSp>
      </p:grpSp>
      <p:grpSp>
        <p:nvGrpSpPr>
          <p:cNvPr id="12" name="Group 11"/>
          <p:cNvGrpSpPr/>
          <p:nvPr/>
        </p:nvGrpSpPr>
        <p:grpSpPr>
          <a:xfrm>
            <a:off x="19161798" y="2331810"/>
            <a:ext cx="4314890" cy="10744132"/>
            <a:chOff x="19161798" y="2331810"/>
            <a:chExt cx="4314890" cy="10744132"/>
          </a:xfrm>
        </p:grpSpPr>
        <p:sp>
          <p:nvSpPr>
            <p:cNvPr id="27" name="Oval 26"/>
            <p:cNvSpPr/>
            <p:nvPr/>
          </p:nvSpPr>
          <p:spPr bwMode="auto">
            <a:xfrm>
              <a:off x="19161798" y="2331810"/>
              <a:ext cx="2750895" cy="2684551"/>
            </a:xfrm>
            <a:prstGeom prst="ellipse">
              <a:avLst/>
            </a:prstGeom>
            <a:solidFill>
              <a:srgbClr val="97E0A6"/>
            </a:solidFill>
            <a:ln w="25400" cap="flat" cmpd="sng" algn="ctr">
              <a:noFill/>
              <a:prstDash val="solid"/>
              <a:round/>
              <a:headEnd type="arrow" w="med" len="med"/>
              <a:tailEnd type="none" w="med" len="med"/>
            </a:ln>
            <a:effectLst>
              <a:outerShdw blurRad="50800" dist="50800" dir="5400000" algn="ctr" rotWithShape="0">
                <a:srgbClr val="00B050"/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err="1" smtClean="0">
                  <a:solidFill>
                    <a:srgbClr val="000000"/>
                  </a:solidFill>
                </a:rPr>
                <a:t>OpenRack</a:t>
              </a:r>
              <a:r>
                <a:rPr lang="en-US" sz="3200" dirty="0" smtClean="0">
                  <a:solidFill>
                    <a:srgbClr val="000000"/>
                  </a:solidFill>
                </a:rPr>
                <a:t> V2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20725793" y="10391391"/>
              <a:ext cx="2750895" cy="2684551"/>
            </a:xfrm>
            <a:prstGeom prst="ellipse">
              <a:avLst/>
            </a:prstGeom>
            <a:solidFill>
              <a:srgbClr val="97E0A6"/>
            </a:solidFill>
            <a:ln w="25400" cap="flat" cmpd="sng" algn="ctr">
              <a:noFill/>
              <a:prstDash val="solid"/>
              <a:round/>
              <a:headEnd type="arrow" w="med" len="med"/>
              <a:tailEnd type="none" w="med" len="med"/>
            </a:ln>
            <a:effectLst>
              <a:outerShdw blurRad="50800" dist="50800" dir="5400000" algn="ctr" rotWithShape="0">
                <a:srgbClr val="00B050"/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smtClean="0">
                  <a:solidFill>
                    <a:srgbClr val="000000"/>
                  </a:solidFill>
                </a:rPr>
                <a:t>EMI </a:t>
              </a:r>
            </a:p>
            <a:p>
              <a:pPr algn="ctr" defTabSz="914400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smtClean="0">
                  <a:solidFill>
                    <a:srgbClr val="000000"/>
                  </a:solidFill>
                </a:rPr>
                <a:t>&amp; Safety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19161798" y="7703876"/>
              <a:ext cx="2750895" cy="2684551"/>
            </a:xfrm>
            <a:prstGeom prst="ellipse">
              <a:avLst/>
            </a:prstGeom>
            <a:solidFill>
              <a:srgbClr val="97E0A6"/>
            </a:solidFill>
            <a:ln w="25400" cap="flat" cmpd="sng" algn="ctr">
              <a:noFill/>
              <a:prstDash val="solid"/>
              <a:round/>
              <a:headEnd type="arrow" w="med" len="med"/>
              <a:tailEnd type="none" w="med" len="med"/>
            </a:ln>
            <a:effectLst>
              <a:outerShdw blurRad="50800" dist="50800" dir="5400000" algn="ctr" rotWithShape="0">
                <a:srgbClr val="00B050"/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smtClean="0">
                  <a:solidFill>
                    <a:srgbClr val="000000"/>
                  </a:solidFill>
                </a:rPr>
                <a:t>Dual ODM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20725792" y="5017843"/>
              <a:ext cx="2750895" cy="2684551"/>
            </a:xfrm>
            <a:prstGeom prst="ellipse">
              <a:avLst/>
            </a:prstGeom>
            <a:solidFill>
              <a:srgbClr val="97E0A6"/>
            </a:solidFill>
            <a:ln w="25400" cap="flat" cmpd="sng" algn="ctr">
              <a:noFill/>
              <a:prstDash val="solid"/>
              <a:round/>
              <a:headEnd type="arrow" w="med" len="med"/>
              <a:tailEnd type="none" w="med" len="med"/>
            </a:ln>
            <a:effectLst>
              <a:outerShdw blurRad="50800" dist="50800" dir="5400000" algn="ctr" rotWithShape="0">
                <a:srgbClr val="00B050"/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smtClean="0">
                  <a:solidFill>
                    <a:srgbClr val="000000"/>
                  </a:solidFill>
                </a:rPr>
                <a:t>Hot Service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00644" y="2438400"/>
            <a:ext cx="5259258" cy="9238342"/>
            <a:chOff x="4700644" y="2438400"/>
            <a:chExt cx="5259258" cy="9238342"/>
          </a:xfrm>
        </p:grpSpPr>
        <p:grpSp>
          <p:nvGrpSpPr>
            <p:cNvPr id="9" name="Group 8"/>
            <p:cNvGrpSpPr/>
            <p:nvPr/>
          </p:nvGrpSpPr>
          <p:grpSpPr>
            <a:xfrm>
              <a:off x="5753549" y="6067115"/>
              <a:ext cx="3189767" cy="1563517"/>
              <a:chOff x="6088324" y="5007080"/>
              <a:chExt cx="3189767" cy="1563517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6088325" y="5032388"/>
                <a:ext cx="3189766" cy="153108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  <a:round/>
                <a:headEnd type="arrow" w="med" len="med"/>
                <a:tailEnd type="none" w="med" len="med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165100" prst="coolSlant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r" defTabSz="914400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Vista Sans OT Reg" pitchFamily="-65" charset="0"/>
                    <a:ea typeface="ヒラギノ角ゴ ProN W3" pitchFamily="-65" charset="-128"/>
                    <a:cs typeface="ヒラギノ角ゴ ProN W3" pitchFamily="-65" charset="-128"/>
                    <a:sym typeface="Vista Sans OT Reg" pitchFamily="-65" charset="0"/>
                  </a:rPr>
                  <a:t>Intel </a:t>
                </a:r>
              </a:p>
              <a:p>
                <a:pPr algn="r" defTabSz="914400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Vista Sans OT Reg" pitchFamily="-65" charset="0"/>
                    <a:ea typeface="ヒラギノ角ゴ ProN W3" pitchFamily="-65" charset="-128"/>
                    <a:cs typeface="ヒラギノ角ゴ ProN W3" pitchFamily="-65" charset="-128"/>
                    <a:sym typeface="Vista Sans OT Reg" pitchFamily="-65" charset="0"/>
                  </a:rPr>
                  <a:t>x86</a:t>
                </a:r>
              </a:p>
              <a:p>
                <a:pPr algn="r" defTabSz="914400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smtClean="0">
                    <a:solidFill>
                      <a:srgbClr val="000000"/>
                    </a:solidFill>
                    <a:latin typeface="Vista Sans OT Reg" pitchFamily="-65" charset="0"/>
                    <a:ea typeface="ヒラギノ角ゴ ProN W3" pitchFamily="-65" charset="-128"/>
                    <a:cs typeface="ヒラギノ角ゴ ProN W3" pitchFamily="-65" charset="-128"/>
                    <a:sym typeface="Vista Sans OT Reg" pitchFamily="-65" charset="0"/>
                  </a:rPr>
                  <a:t>Twin Lakes</a:t>
                </a:r>
                <a:endParaRPr lang="en-US" sz="2400" dirty="0">
                  <a:solidFill>
                    <a:srgbClr val="000000"/>
                  </a:solidFill>
                  <a:latin typeface="Vista Sans OT Reg" pitchFamily="-65" charset="0"/>
                  <a:ea typeface="ヒラギノ角ゴ ProN W3" pitchFamily="-65" charset="-128"/>
                  <a:cs typeface="ヒラギノ角ゴ ProN W3" pitchFamily="-65" charset="-128"/>
                  <a:sym typeface="Vista Sans OT Reg" pitchFamily="-65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88324" y="5007080"/>
                <a:ext cx="1563517" cy="156351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 bwMode="auto">
            <a:xfrm>
              <a:off x="5739920" y="4416433"/>
              <a:ext cx="3189767" cy="1531089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  <a:round/>
              <a:headEnd type="arrow" w="med" len="med"/>
              <a:tailEnd type="none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w="165100" prst="coolSlant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defTabSz="914400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Vista Sans OT Reg" pitchFamily="-65" charset="0"/>
                  <a:ea typeface="ヒラギノ角ゴ ProN W3" pitchFamily="-65" charset="-128"/>
                  <a:cs typeface="ヒラギノ角ゴ ProN W3" pitchFamily="-65" charset="-128"/>
                  <a:sym typeface="Vista Sans OT Reg" pitchFamily="-65" charset="0"/>
                </a:rPr>
                <a:t>6x M.2</a:t>
              </a:r>
            </a:p>
            <a:p>
              <a:pPr algn="r" defTabSz="914400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Vista Sans OT Reg" pitchFamily="-65" charset="0"/>
                  <a:ea typeface="ヒラギノ角ゴ ProN W3" pitchFamily="-65" charset="-128"/>
                  <a:cs typeface="ヒラギノ角ゴ ProN W3" pitchFamily="-65" charset="-128"/>
                  <a:sym typeface="Vista Sans OT Reg" pitchFamily="-65" charset="0"/>
                </a:rPr>
                <a:t>Glacier Point</a:t>
              </a:r>
              <a:endParaRPr lang="en-US" sz="2400" dirty="0">
                <a:solidFill>
                  <a:srgbClr val="000000"/>
                </a:solidFill>
                <a:latin typeface="Vista Sans OT Reg" pitchFamily="-65" charset="0"/>
                <a:ea typeface="ヒラギノ角ゴ ProN W3" pitchFamily="-65" charset="-128"/>
                <a:cs typeface="ヒラギノ角ゴ ProN W3" pitchFamily="-65" charset="-128"/>
                <a:sym typeface="Vista Sans OT Reg" pitchFamily="-65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4700644" y="2438400"/>
              <a:ext cx="5259258" cy="9238342"/>
            </a:xfrm>
            <a:prstGeom prst="roundRect">
              <a:avLst/>
            </a:prstGeom>
            <a:noFill/>
            <a:ln w="63500" cap="flat" cmpd="sng" algn="ctr">
              <a:solidFill>
                <a:srgbClr val="FFC000">
                  <a:alpha val="50000"/>
                </a:srgbClr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defTabSz="914400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Vista Sans OT Reg" pitchFamily="-65" charset="0"/>
                <a:ea typeface="ヒラギノ角ゴ ProN W3" pitchFamily="-65" charset="-128"/>
                <a:cs typeface="ヒラギノ角ゴ ProN W3" pitchFamily="-65" charset="-128"/>
                <a:sym typeface="Vista Sans OT Reg" pitchFamily="-65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740497" y="2759628"/>
              <a:ext cx="3189767" cy="1531089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  <a:round/>
              <a:headEnd type="arrow" w="med" len="med"/>
              <a:tailEnd type="none" w="med" len="me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w="165100" prst="coolSlant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defTabSz="914400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 smtClean="0">
                  <a:solidFill>
                    <a:srgbClr val="000000"/>
                  </a:solidFill>
                  <a:latin typeface="Vista Sans OT Reg" pitchFamily="-65" charset="0"/>
                  <a:ea typeface="ヒラギノ角ゴ ProN W3" pitchFamily="-65" charset="-128"/>
                  <a:cs typeface="ヒラギノ角ゴ ProN W3" pitchFamily="-65" charset="-128"/>
                  <a:sym typeface="Vista Sans OT Reg" pitchFamily="-65" charset="0"/>
                </a:rPr>
                <a:t>PCIe</a:t>
              </a:r>
              <a:r>
                <a:rPr lang="en-US" sz="2400" dirty="0" smtClean="0">
                  <a:solidFill>
                    <a:srgbClr val="000000"/>
                  </a:solidFill>
                  <a:latin typeface="Vista Sans OT Reg" pitchFamily="-65" charset="0"/>
                  <a:ea typeface="ヒラギノ角ゴ ProN W3" pitchFamily="-65" charset="-128"/>
                  <a:cs typeface="ヒラギノ角ゴ ProN W3" pitchFamily="-65" charset="-128"/>
                  <a:sym typeface="Vista Sans OT Reg" pitchFamily="-65" charset="0"/>
                </a:rPr>
                <a:t> CEM</a:t>
              </a:r>
            </a:p>
            <a:p>
              <a:pPr algn="r" defTabSz="914400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Vista Sans OT Reg" pitchFamily="-65" charset="0"/>
                  <a:ea typeface="ヒラギノ角ゴ ProN W3" pitchFamily="-65" charset="-128"/>
                  <a:cs typeface="ヒラギノ角ゴ ProN W3" pitchFamily="-65" charset="-128"/>
                  <a:sym typeface="Vista Sans OT Reg" pitchFamily="-65" charset="0"/>
                </a:rPr>
                <a:t>Crane Flat</a:t>
              </a:r>
              <a:endParaRPr lang="en-US" sz="2400" dirty="0">
                <a:solidFill>
                  <a:srgbClr val="000000"/>
                </a:solidFill>
                <a:latin typeface="Vista Sans OT Reg" pitchFamily="-65" charset="0"/>
                <a:ea typeface="ヒラギノ角ゴ ProN W3" pitchFamily="-65" charset="-128"/>
                <a:cs typeface="ヒラギノ角ゴ ProN W3" pitchFamily="-65" charset="-128"/>
                <a:sym typeface="Vista Sans OT Reg" pitchFamily="-65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83" b="96528" l="5000" r="97000">
                          <a14:foregroundMark x1="10000" y1="8333" x2="18500" y2="9722"/>
                          <a14:foregroundMark x1="13000" y1="31944" x2="13500" y2="36806"/>
                          <a14:foregroundMark x1="13000" y1="48611" x2="13000" y2="486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53549" y="2914787"/>
              <a:ext cx="1567596" cy="112866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5783027" y="4547225"/>
              <a:ext cx="1307049" cy="1307049"/>
              <a:chOff x="13697774" y="3762908"/>
              <a:chExt cx="1307049" cy="130704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697774" y="3762908"/>
                <a:ext cx="1307049" cy="1307049"/>
              </a:xfrm>
              <a:prstGeom prst="rect">
                <a:avLst/>
              </a:prstGeom>
              <a:solidFill>
                <a:srgbClr val="FFFF00"/>
              </a:solidFill>
            </p:spPr>
          </p:pic>
          <p:sp>
            <p:nvSpPr>
              <p:cNvPr id="34" name="Rectangle 33"/>
              <p:cNvSpPr/>
              <p:nvPr/>
            </p:nvSpPr>
            <p:spPr bwMode="auto">
              <a:xfrm>
                <a:off x="14027019" y="4185040"/>
                <a:ext cx="653007" cy="355193"/>
              </a:xfrm>
              <a:prstGeom prst="rect">
                <a:avLst/>
              </a:prstGeom>
              <a:solidFill>
                <a:srgbClr val="FFFF00"/>
              </a:solidFill>
              <a:ln w="25400" cap="flat" cmpd="sng" algn="ctr">
                <a:noFill/>
                <a:prstDash val="solid"/>
                <a:round/>
                <a:headEnd type="arrow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dirty="0" smtClean="0">
                    <a:solidFill>
                      <a:srgbClr val="000000"/>
                    </a:solidFill>
                    <a:latin typeface="Vista Sans OT Reg" pitchFamily="-65" charset="0"/>
                    <a:ea typeface="ヒラギノ角ゴ ProN W3" pitchFamily="-65" charset="-128"/>
                    <a:cs typeface="ヒラギノ角ゴ ProN W3" pitchFamily="-65" charset="-128"/>
                    <a:sym typeface="Vista Sans OT Reg" pitchFamily="-65" charset="0"/>
                  </a:rPr>
                  <a:t>M.2</a:t>
                </a:r>
                <a:endParaRPr lang="en-US" sz="1800" dirty="0">
                  <a:solidFill>
                    <a:srgbClr val="000000"/>
                  </a:solidFill>
                  <a:latin typeface="Vista Sans OT Reg" pitchFamily="-65" charset="0"/>
                  <a:ea typeface="ヒラギノ角ゴ ProN W3" pitchFamily="-65" charset="-128"/>
                  <a:cs typeface="ヒラギノ角ゴ ProN W3" pitchFamily="-65" charset="-128"/>
                  <a:sym typeface="Vista Sans OT Reg" pitchFamily="-65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8421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Yosemite V2: Spec changes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17650" y="3073401"/>
            <a:ext cx="21235988" cy="1838842"/>
          </a:xfrm>
        </p:spPr>
        <p:txBody>
          <a:bodyPr/>
          <a:lstStyle/>
          <a:p>
            <a:r>
              <a:rPr lang="en-US" dirty="0" smtClean="0"/>
              <a:t>Updating SVR_ID0 / GPIO0 definition to scale the platform supporting more cards.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593904"/>
              </p:ext>
            </p:extLst>
          </p:nvPr>
        </p:nvGraphicFramePr>
        <p:xfrm>
          <a:off x="2211573" y="4912243"/>
          <a:ext cx="19436316" cy="3863424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38038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108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2108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2108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1940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</a:rPr>
                        <a:t>Old definition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200" b="1" baseline="0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</a:rPr>
                        <a:t>New definition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200" b="1" baseline="0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847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</a:rPr>
                        <a:t>&lt; 1.0v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</a:rPr>
                        <a:t>Smart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</a:rPr>
                        <a:t>SoC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</a:rPr>
                        <a:t> card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</a:rPr>
                        <a:t>&lt; 0.44v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</a:rPr>
                        <a:t>Smart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</a:rPr>
                        <a:t>SoC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</a:rPr>
                        <a:t> card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47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</a:rPr>
                        <a:t>0.7v +/- 0.25v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</a:rPr>
                        <a:t>Smart device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</a:rPr>
                        <a:t> card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7566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</a:rPr>
                        <a:t>1.2v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</a:rPr>
                        <a:t> +/- 0.2v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</a:rPr>
                        <a:t>Crane Flat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</a:rPr>
                        <a:t>PCIe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</a:rPr>
                        <a:t> CEM carrier card</a:t>
                      </a:r>
                      <a:endParaRPr lang="en-US" sz="2800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</a:rPr>
                        <a:t>1.2v +/- 0.25v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</a:rPr>
                        <a:t>Crane Flat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</a:rPr>
                        <a:t>PCIe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</a:rPr>
                        <a:t> CEM carrier card</a:t>
                      </a:r>
                      <a:endParaRPr lang="en-US" sz="2800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8681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</a:rPr>
                        <a:t>1.7v +/- 0.2v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</a:rPr>
                        <a:t>Glacier Point 6x M.2 carrier card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</a:rPr>
                        <a:t>1.7v +/- 0.25v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2060"/>
                          </a:solidFill>
                        </a:rPr>
                        <a:t>Glacier Point 6x M.2 carrier card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 Placeholder 2"/>
          <p:cNvSpPr txBox="1">
            <a:spLocks/>
          </p:cNvSpPr>
          <p:nvPr/>
        </p:nvSpPr>
        <p:spPr>
          <a:xfrm>
            <a:off x="1517650" y="9265094"/>
            <a:ext cx="21235988" cy="18388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6858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/>
              <a:buChar char="⎻"/>
              <a:tabLst/>
              <a:defRPr sz="48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1009651" marR="0" indent="-552451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1296987" marR="0" indent="-6096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/>
              <a:buChar char="⎻"/>
              <a:tabLst/>
              <a:defRPr sz="48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1529821" marR="0" indent="-613834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ct val="75000"/>
              <a:buFont typeface="Arial"/>
              <a:buChar char="o"/>
              <a:tabLst/>
              <a:defRPr sz="48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  <a:lvl6pPr marL="2895600" marR="0" indent="-6096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6pPr>
            <a:lvl7pPr marL="3352800" marR="0" indent="-6096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7pPr>
            <a:lvl8pPr marL="3810000" marR="0" indent="-6096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8pPr>
            <a:lvl9pPr marL="4267200" marR="0" indent="-6096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9pPr>
          </a:lstStyle>
          <a:p>
            <a:pPr hangingPunct="1"/>
            <a:r>
              <a:rPr lang="en-US" dirty="0" smtClean="0"/>
              <a:t>BMC ping Bridge-IC on Smart </a:t>
            </a:r>
            <a:r>
              <a:rPr lang="en-US" dirty="0" err="1" smtClean="0"/>
              <a:t>SoC</a:t>
            </a:r>
            <a:r>
              <a:rPr lang="en-US" dirty="0" smtClean="0"/>
              <a:t> card for identification</a:t>
            </a:r>
          </a:p>
          <a:p>
            <a:pPr hangingPunct="1"/>
            <a:r>
              <a:rPr lang="en-US" dirty="0" smtClean="0"/>
              <a:t>BMC read Smart device card I2C address 0xA2 EEPROM for identification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972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1S </a:t>
            </a:r>
            <a:r>
              <a:rPr lang="en-US" dirty="0"/>
              <a:t>c</a:t>
            </a:r>
            <a:r>
              <a:rPr lang="en-US" dirty="0" smtClean="0"/>
              <a:t>ompute: Twin Lakes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29" b="98458" l="0" r="98789">
                        <a14:foregroundMark x1="54807" y1="34253" x2="54807" y2="34253"/>
                        <a14:foregroundMark x1="90689" y1="51705" x2="90689" y2="51705"/>
                        <a14:foregroundMark x1="89780" y1="49756" x2="89780" y2="49756"/>
                        <a14:foregroundMark x1="90310" y1="48214" x2="90310" y2="48214"/>
                        <a14:foregroundMark x1="91673" y1="47808" x2="91673" y2="47808"/>
                        <a14:foregroundMark x1="92960" y1="50568" x2="92960" y2="50568"/>
                        <a14:foregroundMark x1="94095" y1="49756" x2="94095" y2="49756"/>
                        <a14:foregroundMark x1="83952" y1="63718" x2="81529" y2="66640"/>
                        <a14:foregroundMark x1="71537" y1="79383" x2="58365" y2="96429"/>
                        <a14:foregroundMark x1="55564" y1="96104" x2="55942" y2="94318"/>
                        <a14:foregroundMark x1="84103" y1="63880" x2="93338" y2="51542"/>
                      </a14:backgroundRemoval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3766" y="1785004"/>
            <a:ext cx="11347945" cy="10858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alphaModFix amt="8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7" b="98013" l="1921" r="97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90"/>
          <a:stretch/>
        </p:blipFill>
        <p:spPr>
          <a:xfrm>
            <a:off x="12256334" y="8663194"/>
            <a:ext cx="5543196" cy="454244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655244"/>
              </p:ext>
            </p:extLst>
          </p:nvPr>
        </p:nvGraphicFramePr>
        <p:xfrm>
          <a:off x="1524000" y="4524626"/>
          <a:ext cx="10504021" cy="411480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4322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717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56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</a:rPr>
                        <a:t>SoC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Intel </a:t>
                      </a:r>
                      <a:r>
                        <a:rPr lang="en-US" sz="3200" b="1" baseline="0" dirty="0" err="1" smtClean="0">
                          <a:solidFill>
                            <a:srgbClr val="002060"/>
                          </a:solidFill>
                        </a:rPr>
                        <a:t>Skylake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-DE 18-cores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56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Memory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4-channel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 2DPC DDR4 2400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956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Boot drive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1x 2280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2060"/>
                          </a:solidFill>
                        </a:rPr>
                        <a:t>PCIe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 Gen3 M.2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956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Expansion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2x 22110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2060"/>
                          </a:solidFill>
                        </a:rPr>
                        <a:t>PCIe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 Gen3 M.2</a:t>
                      </a:r>
                      <a:endParaRPr lang="en-US" sz="3200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56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Spec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 compliance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Twin Lakes 1S OCP spec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0046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M.2 carrier card: Glacier Point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813709"/>
              </p:ext>
            </p:extLst>
          </p:nvPr>
        </p:nvGraphicFramePr>
        <p:xfrm>
          <a:off x="807396" y="5913829"/>
          <a:ext cx="11780821" cy="237744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57319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488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56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Glacier Point v1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6x </a:t>
                      </a:r>
                      <a:r>
                        <a:rPr lang="en-US" sz="3200" b="1" baseline="0" dirty="0" err="1" smtClean="0">
                          <a:solidFill>
                            <a:srgbClr val="002060"/>
                          </a:solidFill>
                        </a:rPr>
                        <a:t>PCIe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 Gen3 22110 form factor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56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Next generation: 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Glacier Point v2 in concept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12x </a:t>
                      </a:r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</a:rPr>
                        <a:t>PCIe</a:t>
                      </a: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 Gen3 22110 form factor with </a:t>
                      </a:r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</a:rPr>
                        <a:t>PCIe</a:t>
                      </a: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 switch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3" b="96655" l="4646" r="94669">
                        <a14:foregroundMark x1="62909" y1="89601" x2="70259" y2="94720"/>
                        <a14:foregroundMark x1="73001" y1="91254" x2="69459" y2="88190"/>
                        <a14:foregroundMark x1="6740" y1="50423" x2="11995" y2="52519"/>
                        <a14:foregroundMark x1="5674" y1="54172" x2="8568" y2="55018"/>
                        <a14:foregroundMark x1="68926" y1="94599" x2="65651" y2="92503"/>
                        <a14:foregroundMark x1="6740" y1="55703" x2="27609" y2="67352"/>
                        <a14:backgroundMark x1="77875" y1="43491" x2="83625" y2="46675"/>
                        <a14:backgroundMark x1="50305" y1="23176" x2="52551" y2="19992"/>
                        <a14:backgroundMark x1="45849" y1="27086" x2="41241" y2="24708"/>
                        <a14:backgroundMark x1="37966" y1="25957" x2="37966" y2="25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821" y="2296632"/>
            <a:ext cx="10171981" cy="961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25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PCIe</a:t>
            </a:r>
            <a:r>
              <a:rPr lang="en-US" dirty="0" smtClean="0"/>
              <a:t> CEM carrier </a:t>
            </a:r>
            <a:r>
              <a:rPr lang="en-US" dirty="0"/>
              <a:t>c</a:t>
            </a:r>
            <a:r>
              <a:rPr lang="en-US" dirty="0" smtClean="0"/>
              <a:t>ard: Crane Flat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03979"/>
              </p:ext>
            </p:extLst>
          </p:nvPr>
        </p:nvGraphicFramePr>
        <p:xfrm>
          <a:off x="807396" y="6691069"/>
          <a:ext cx="11780821" cy="82296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57319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488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567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2060"/>
                          </a:solidFill>
                        </a:rPr>
                        <a:t>Crane Flat</a:t>
                      </a:r>
                      <a:endParaRPr lang="en-US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Half width full height </a:t>
                      </a:r>
                      <a:r>
                        <a:rPr lang="en-US" sz="3200" b="1" baseline="0" dirty="0" err="1" smtClean="0">
                          <a:solidFill>
                            <a:srgbClr val="002060"/>
                          </a:solidFill>
                        </a:rPr>
                        <a:t>PCIe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</a:rPr>
                        <a:t> x16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90" b="98074" l="2675" r="99897">
                        <a14:foregroundMark x1="34979" y1="5006" x2="34979" y2="5006"/>
                        <a14:foregroundMark x1="13272" y1="23492" x2="15329" y2="31194"/>
                        <a14:foregroundMark x1="63735" y1="95700" x2="27212" y2="60911"/>
                        <a14:foregroundMark x1="51852" y1="12067" x2="38940" y2="3466"/>
                        <a14:foregroundMark x1="37551" y1="2632" x2="39095" y2="4557"/>
                        <a14:foregroundMark x1="97119" y1="37227" x2="90072" y2="335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58395" y="3508742"/>
            <a:ext cx="10692203" cy="85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525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9678854" y="8562756"/>
            <a:ext cx="1871350" cy="2838039"/>
            <a:chOff x="16188396" y="6913508"/>
            <a:chExt cx="3157542" cy="496985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88396" y="6913508"/>
              <a:ext cx="3157542" cy="4969859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38097" y="7242297"/>
              <a:ext cx="1956228" cy="2010568"/>
            </a:xfrm>
            <a:prstGeom prst="rect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57" name="Rectangle 56"/>
            <p:cNvSpPr/>
            <p:nvPr/>
          </p:nvSpPr>
          <p:spPr>
            <a:xfrm>
              <a:off x="18256101" y="11227982"/>
              <a:ext cx="404037" cy="404037"/>
            </a:xfrm>
            <a:prstGeom prst="rect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30" b="96618" l="1298" r="99285">
                        <a14:foregroundMark x1="24523" y1="34711" x2="30217" y2="39220"/>
                        <a14:foregroundMark x1="15678" y1="37905" x2="15678" y2="40301"/>
                        <a14:foregroundMark x1="3549" y1="55425" x2="9401" y2="58901"/>
                        <a14:foregroundMark x1="73067" y1="86285" x2="93167" y2="42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623" y="9128578"/>
            <a:ext cx="3371011" cy="201880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16" y1="82958" x2="9716" y2="82958"/>
                        <a14:foregroundMark x1="74756" y1="89155" x2="74756" y2="89155"/>
                        <a14:foregroundMark x1="84379" y1="87183" x2="84379" y2="87183"/>
                        <a14:foregroundMark x1="95397" y1="77324" x2="95397" y2="77324"/>
                        <a14:foregroundMark x1="98047" y1="75493" x2="98047" y2="75493"/>
                        <a14:foregroundMark x1="88656" y1="17324" x2="88656" y2="17324"/>
                        <a14:foregroundMark x1="89261" y1="12113" x2="89261" y2="12113"/>
                        <a14:foregroundMark x1="87634" y1="22113" x2="87634" y2="22113"/>
                        <a14:foregroundMark x1="90144" y1="8451" x2="90144" y2="8451"/>
                        <a14:foregroundMark x1="88889" y1="20704" x2="88889" y2="20704"/>
                        <a14:foregroundMark x1="90516" y1="13099" x2="90516" y2="13099"/>
                        <a14:foregroundMark x1="57601" y1="14085" x2="57601" y2="14085"/>
                        <a14:foregroundMark x1="57462" y1="8451" x2="57462" y2="8451"/>
                        <a14:foregroundMark x1="54207" y1="7465" x2="54207" y2="7465"/>
                        <a14:foregroundMark x1="53835" y1="16901" x2="53835" y2="16901"/>
                        <a14:foregroundMark x1="53928" y1="12676" x2="53928" y2="12676"/>
                        <a14:foregroundMark x1="53464" y1="22113" x2="53464" y2="22113"/>
                        <a14:foregroundMark x1="20363" y1="6901" x2="20363" y2="6901"/>
                        <a14:foregroundMark x1="20874" y1="13099" x2="20874" y2="13099"/>
                        <a14:foregroundMark x1="21990" y1="17324" x2="21990" y2="17324"/>
                        <a14:foregroundMark x1="21757" y1="12113" x2="21757" y2="12113"/>
                        <a14:foregroundMark x1="19991" y1="9859" x2="19991" y2="9859"/>
                        <a14:foregroundMark x1="21106" y1="4648" x2="21106" y2="4648"/>
                        <a14:foregroundMark x1="56950" y1="19296" x2="56950" y2="19296"/>
                        <a14:foregroundMark x1="56811" y1="11268" x2="56811" y2="11268"/>
                        <a14:foregroundMark x1="57508" y1="11268" x2="57508" y2="11268"/>
                        <a14:foregroundMark x1="54393" y1="12254" x2="54393" y2="12254"/>
                        <a14:foregroundMark x1="54161" y1="15352" x2="54161" y2="15352"/>
                        <a14:backgroundMark x1="55556" y1="19718" x2="55556" y2="19718"/>
                        <a14:backgroundMark x1="55463" y1="23944" x2="55463" y2="23944"/>
                        <a14:backgroundMark x1="55463" y1="7887" x2="55463" y2="7887"/>
                        <a14:backgroundMark x1="56346" y1="15493" x2="56346" y2="15493"/>
                        <a14:backgroundMark x1="55695" y1="12676" x2="55695" y2="1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5062" r="8475" b="15690"/>
          <a:stretch/>
        </p:blipFill>
        <p:spPr>
          <a:xfrm>
            <a:off x="1852519" y="8997499"/>
            <a:ext cx="3081275" cy="1889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9236" y="3779567"/>
            <a:ext cx="3019144" cy="29445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Hot service: Removal card for service only impact individual compute node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47777" y="8956025"/>
            <a:ext cx="2785730" cy="195285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I</a:t>
            </a:r>
            <a:r>
              <a:rPr lang="en-US" dirty="0" smtClean="0"/>
              <a:t>nsert the card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F6061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72353" y="8956025"/>
            <a:ext cx="2785730" cy="195285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Card LED stop blinking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F6061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684641" y="8955898"/>
            <a:ext cx="2785730" cy="195285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Push-in sled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F6061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147777" y="4275439"/>
            <a:ext cx="2785731" cy="2876181"/>
            <a:chOff x="2147777" y="4275439"/>
            <a:chExt cx="2785731" cy="2876181"/>
          </a:xfrm>
        </p:grpSpPr>
        <p:sp>
          <p:nvSpPr>
            <p:cNvPr id="4" name="Rectangle 3"/>
            <p:cNvSpPr/>
            <p:nvPr/>
          </p:nvSpPr>
          <p:spPr>
            <a:xfrm>
              <a:off x="2147777" y="4275439"/>
              <a:ext cx="2785730" cy="195523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no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/>
                <a:t>Trigger service event</a:t>
              </a: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47778" y="6228292"/>
              <a:ext cx="2785730" cy="92332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 smtClean="0"/>
                <a:t>BMC out-of-band</a:t>
              </a:r>
            </a:p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 smtClean="0">
                  <a:ln>
                    <a:noFill/>
                  </a:ln>
                  <a:solidFill>
                    <a:srgbClr val="5F6061"/>
                  </a:solidFill>
                  <a:effectLst/>
                  <a:uFillTx/>
                  <a:sym typeface="Franklin Gothic Book"/>
                </a:rPr>
                <a:t>USB</a:t>
              </a:r>
              <a:r>
                <a:rPr kumimoji="0" lang="en-US" sz="2400" b="0" i="0" u="none" strike="noStrike" cap="none" spc="0" normalizeH="0" dirty="0" smtClean="0">
                  <a:ln>
                    <a:noFill/>
                  </a:ln>
                  <a:solidFill>
                    <a:srgbClr val="5F6061"/>
                  </a:solidFill>
                  <a:effectLst/>
                  <a:uFillTx/>
                  <a:sym typeface="Franklin Gothic Book"/>
                </a:rPr>
                <a:t> debug card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5F6061"/>
                </a:solidFill>
                <a:effectLst/>
                <a:uFillTx/>
                <a:sym typeface="Franklin Gothic Book"/>
              </a:endParaRPr>
            </a:p>
          </p:txBody>
        </p:sp>
      </p:grpSp>
      <p:cxnSp>
        <p:nvCxnSpPr>
          <p:cNvPr id="29" name="Straight Arrow Connector 28"/>
          <p:cNvCxnSpPr>
            <a:stCxn id="10" idx="3"/>
            <a:endCxn id="11" idx="1"/>
          </p:cNvCxnSpPr>
          <p:nvPr/>
        </p:nvCxnSpPr>
        <p:spPr>
          <a:xfrm flipV="1">
            <a:off x="4933507" y="9932324"/>
            <a:ext cx="726558" cy="127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>
            <a:stCxn id="11" idx="3"/>
            <a:endCxn id="12" idx="1"/>
          </p:cNvCxnSpPr>
          <p:nvPr/>
        </p:nvCxnSpPr>
        <p:spPr>
          <a:xfrm>
            <a:off x="8445795" y="9932324"/>
            <a:ext cx="726558" cy="127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/>
          <p:cNvCxnSpPr>
            <a:stCxn id="12" idx="3"/>
            <a:endCxn id="13" idx="1"/>
          </p:cNvCxnSpPr>
          <p:nvPr/>
        </p:nvCxnSpPr>
        <p:spPr>
          <a:xfrm flipV="1">
            <a:off x="11958083" y="9932324"/>
            <a:ext cx="726558" cy="127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TextBox 38"/>
          <p:cNvSpPr txBox="1"/>
          <p:nvPr/>
        </p:nvSpPr>
        <p:spPr>
          <a:xfrm>
            <a:off x="807396" y="3147463"/>
            <a:ext cx="3104707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Card </a:t>
            </a:r>
            <a:r>
              <a:rPr lang="en-US" dirty="0"/>
              <a:t>r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emoval: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F6061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7396" y="8035083"/>
            <a:ext cx="3104707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Card insertion: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F6061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6604810" y="3779567"/>
            <a:ext cx="1871350" cy="2838039"/>
            <a:chOff x="16188396" y="6913508"/>
            <a:chExt cx="3157542" cy="496985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88396" y="6913508"/>
              <a:ext cx="3157542" cy="496985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38097" y="7242297"/>
              <a:ext cx="1956228" cy="2010568"/>
            </a:xfrm>
            <a:prstGeom prst="rect">
              <a:avLst/>
            </a:prstGeom>
            <a:ln w="50800"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41" name="Rectangle 40"/>
            <p:cNvSpPr/>
            <p:nvPr/>
          </p:nvSpPr>
          <p:spPr>
            <a:xfrm>
              <a:off x="18256101" y="11227982"/>
              <a:ext cx="404037" cy="404037"/>
            </a:xfrm>
            <a:prstGeom prst="rect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508626" y="3779567"/>
            <a:ext cx="2041578" cy="2727944"/>
            <a:chOff x="9508626" y="3779567"/>
            <a:chExt cx="2041578" cy="27279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/>
            <a:srcRect l="35594" t="13626"/>
            <a:stretch/>
          </p:blipFill>
          <p:spPr>
            <a:xfrm>
              <a:off x="9508626" y="3779567"/>
              <a:ext cx="2041578" cy="2727944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64607" y="4017775"/>
              <a:ext cx="1253993" cy="1234088"/>
            </a:xfrm>
            <a:prstGeom prst="rect">
              <a:avLst/>
            </a:prstGeom>
            <a:ln w="50800">
              <a:solidFill>
                <a:schemeClr val="bg1"/>
              </a:solidFill>
            </a:ln>
          </p:spPr>
        </p:pic>
        <p:sp>
          <p:nvSpPr>
            <p:cNvPr id="44" name="Rectangle 43"/>
            <p:cNvSpPr/>
            <p:nvPr/>
          </p:nvSpPr>
          <p:spPr>
            <a:xfrm>
              <a:off x="10787344" y="5800560"/>
              <a:ext cx="239457" cy="230725"/>
            </a:xfrm>
            <a:prstGeom prst="rect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696" b="89855" l="8974" r="76923">
                        <a14:foregroundMark x1="53846" y1="28986" x2="53846" y2="289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94582" y="9083321"/>
            <a:ext cx="1871350" cy="165542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16196929" y="8934609"/>
            <a:ext cx="2785730" cy="195285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Service event complete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F6061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15470371" y="9911035"/>
            <a:ext cx="726558" cy="127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ectangle 5"/>
          <p:cNvSpPr/>
          <p:nvPr/>
        </p:nvSpPr>
        <p:spPr>
          <a:xfrm>
            <a:off x="9172353" y="4276569"/>
            <a:ext cx="2785730" cy="195285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Sled front </a:t>
            </a:r>
            <a:r>
              <a:rPr lang="en-US" dirty="0"/>
              <a:t>p</a:t>
            </a:r>
            <a:r>
              <a:rPr lang="en-US" dirty="0" smtClean="0"/>
              <a:t>anel LED blink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F6061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96929" y="4275440"/>
            <a:ext cx="2785730" cy="195285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Card to be serviced slot LED blink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F6061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cxnSp>
        <p:nvCxnSpPr>
          <p:cNvPr id="16" name="Straight Arrow Connector 15"/>
          <p:cNvCxnSpPr>
            <a:stCxn id="4" idx="3"/>
            <a:endCxn id="5" idx="1"/>
          </p:cNvCxnSpPr>
          <p:nvPr/>
        </p:nvCxnSpPr>
        <p:spPr>
          <a:xfrm flipV="1">
            <a:off x="4933507" y="5247790"/>
            <a:ext cx="726558" cy="5269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/>
          <p:cNvCxnSpPr>
            <a:stCxn id="7" idx="3"/>
            <a:endCxn id="8" idx="1"/>
          </p:cNvCxnSpPr>
          <p:nvPr/>
        </p:nvCxnSpPr>
        <p:spPr>
          <a:xfrm flipV="1">
            <a:off x="15470371" y="5251866"/>
            <a:ext cx="726558" cy="1129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>
            <a:stCxn id="6" idx="3"/>
            <a:endCxn id="7" idx="1"/>
          </p:cNvCxnSpPr>
          <p:nvPr/>
        </p:nvCxnSpPr>
        <p:spPr>
          <a:xfrm>
            <a:off x="11958083" y="5252995"/>
            <a:ext cx="726558" cy="0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/>
          <p:cNvCxnSpPr>
            <a:stCxn id="8" idx="3"/>
          </p:cNvCxnSpPr>
          <p:nvPr/>
        </p:nvCxnSpPr>
        <p:spPr>
          <a:xfrm>
            <a:off x="18982659" y="5251866"/>
            <a:ext cx="726558" cy="1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30" b="96618" l="1298" r="99285">
                        <a14:foregroundMark x1="24523" y1="34711" x2="30217" y2="39220"/>
                        <a14:foregroundMark x1="15678" y1="37905" x2="15678" y2="40301"/>
                        <a14:foregroundMark x1="3549" y1="55425" x2="9401" y2="58901"/>
                        <a14:foregroundMark x1="73067" y1="86285" x2="93167" y2="42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623" y="4455266"/>
            <a:ext cx="3371011" cy="201880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543260" y="4879211"/>
            <a:ext cx="531628" cy="74530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+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84641" y="4276569"/>
            <a:ext cx="2785730" cy="195285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Pull-out </a:t>
            </a:r>
            <a:r>
              <a:rPr lang="en-US" dirty="0"/>
              <a:t>s</a:t>
            </a:r>
            <a:r>
              <a:rPr lang="en-US" dirty="0" smtClean="0"/>
              <a:t>led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F6061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16" y1="82958" x2="9716" y2="82958"/>
                        <a14:foregroundMark x1="74756" y1="89155" x2="74756" y2="89155"/>
                        <a14:foregroundMark x1="84379" y1="87183" x2="84379" y2="87183"/>
                        <a14:foregroundMark x1="95397" y1="77324" x2="95397" y2="77324"/>
                        <a14:foregroundMark x1="98047" y1="75493" x2="98047" y2="75493"/>
                        <a14:foregroundMark x1="88656" y1="17324" x2="88656" y2="17324"/>
                        <a14:foregroundMark x1="89261" y1="12113" x2="89261" y2="12113"/>
                        <a14:foregroundMark x1="87634" y1="22113" x2="87634" y2="22113"/>
                        <a14:foregroundMark x1="90144" y1="8451" x2="90144" y2="8451"/>
                        <a14:foregroundMark x1="88889" y1="20704" x2="88889" y2="20704"/>
                        <a14:foregroundMark x1="90516" y1="13099" x2="90516" y2="13099"/>
                        <a14:foregroundMark x1="57601" y1="14085" x2="57601" y2="14085"/>
                        <a14:foregroundMark x1="57462" y1="8451" x2="57462" y2="8451"/>
                        <a14:foregroundMark x1="54207" y1="7465" x2="54207" y2="7465"/>
                        <a14:foregroundMark x1="53835" y1="16901" x2="53835" y2="16901"/>
                        <a14:foregroundMark x1="53928" y1="12676" x2="53928" y2="12676"/>
                        <a14:foregroundMark x1="53464" y1="22113" x2="53464" y2="22113"/>
                        <a14:foregroundMark x1="20363" y1="6901" x2="20363" y2="6901"/>
                        <a14:foregroundMark x1="20874" y1="13099" x2="20874" y2="13099"/>
                        <a14:foregroundMark x1="21990" y1="17324" x2="21990" y2="17324"/>
                        <a14:foregroundMark x1="21757" y1="12113" x2="21757" y2="12113"/>
                        <a14:foregroundMark x1="19991" y1="9859" x2="19991" y2="9859"/>
                        <a14:foregroundMark x1="21106" y1="4648" x2="21106" y2="4648"/>
                        <a14:foregroundMark x1="56950" y1="19296" x2="56950" y2="19296"/>
                        <a14:foregroundMark x1="56811" y1="11268" x2="56811" y2="11268"/>
                        <a14:foregroundMark x1="57508" y1="11268" x2="57508" y2="11268"/>
                        <a14:foregroundMark x1="54393" y1="12254" x2="54393" y2="12254"/>
                        <a14:foregroundMark x1="54161" y1="15352" x2="54161" y2="15352"/>
                        <a14:backgroundMark x1="55556" y1="19718" x2="55556" y2="19718"/>
                        <a14:backgroundMark x1="55463" y1="23944" x2="55463" y2="23944"/>
                        <a14:backgroundMark x1="55463" y1="7887" x2="55463" y2="7887"/>
                        <a14:backgroundMark x1="56346" y1="15493" x2="56346" y2="15493"/>
                        <a14:backgroundMark x1="55695" y1="12676" x2="55695" y2="1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5062" r="8475" b="15690"/>
          <a:stretch/>
        </p:blipFill>
        <p:spPr>
          <a:xfrm>
            <a:off x="19710897" y="4253605"/>
            <a:ext cx="3081275" cy="18899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709217" y="4275440"/>
            <a:ext cx="2785730" cy="195285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R</a:t>
            </a:r>
            <a:r>
              <a:rPr lang="en-US" dirty="0" smtClean="0"/>
              <a:t>emove the card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F6061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616730" y="4469408"/>
            <a:ext cx="2757459" cy="1564913"/>
            <a:chOff x="5616730" y="4469408"/>
            <a:chExt cx="2757459" cy="156491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083" b="96528" l="5000" r="97000">
                          <a14:foregroundMark x1="10000" y1="8333" x2="18500" y2="9722"/>
                          <a14:foregroundMark x1="13000" y1="31944" x2="13500" y2="36806"/>
                          <a14:foregroundMark x1="13000" y1="48611" x2="13000" y2="486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16730" y="4469408"/>
              <a:ext cx="2126952" cy="1564913"/>
            </a:xfrm>
            <a:prstGeom prst="rect">
              <a:avLst/>
            </a:prstGeom>
          </p:spPr>
        </p:pic>
        <p:grpSp>
          <p:nvGrpSpPr>
            <p:cNvPr id="62" name="Group 61"/>
            <p:cNvGrpSpPr/>
            <p:nvPr/>
          </p:nvGrpSpPr>
          <p:grpSpPr>
            <a:xfrm>
              <a:off x="7692155" y="4969802"/>
              <a:ext cx="682034" cy="654714"/>
              <a:chOff x="21251534" y="9168677"/>
              <a:chExt cx="682034" cy="654714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 flipV="1">
                <a:off x="21251534" y="9168677"/>
                <a:ext cx="0" cy="654714"/>
              </a:xfrm>
              <a:prstGeom prst="straightConnector1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21251534" y="9820399"/>
                <a:ext cx="682034" cy="2992"/>
              </a:xfrm>
              <a:prstGeom prst="straightConnector1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1251534" y="9448445"/>
                <a:ext cx="200771" cy="0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21452305" y="9448445"/>
                <a:ext cx="140246" cy="261039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21592551" y="9709484"/>
                <a:ext cx="200771" cy="0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75" name="Group 74"/>
          <p:cNvGrpSpPr/>
          <p:nvPr/>
        </p:nvGrpSpPr>
        <p:grpSpPr>
          <a:xfrm>
            <a:off x="5512290" y="9128578"/>
            <a:ext cx="2788882" cy="1564913"/>
            <a:chOff x="5512290" y="9128578"/>
            <a:chExt cx="2788882" cy="1564913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083" b="96528" l="5000" r="97000">
                          <a14:foregroundMark x1="10000" y1="8333" x2="18500" y2="9722"/>
                          <a14:foregroundMark x1="13000" y1="31944" x2="13500" y2="36806"/>
                          <a14:foregroundMark x1="13000" y1="48611" x2="13000" y2="486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12290" y="9128578"/>
              <a:ext cx="2126952" cy="1564913"/>
            </a:xfrm>
            <a:prstGeom prst="rect">
              <a:avLst/>
            </a:prstGeom>
          </p:spPr>
        </p:pic>
        <p:grpSp>
          <p:nvGrpSpPr>
            <p:cNvPr id="74" name="Group 73"/>
            <p:cNvGrpSpPr/>
            <p:nvPr/>
          </p:nvGrpSpPr>
          <p:grpSpPr>
            <a:xfrm>
              <a:off x="7619138" y="9615123"/>
              <a:ext cx="682034" cy="654714"/>
              <a:chOff x="21271797" y="9128718"/>
              <a:chExt cx="682034" cy="654714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 flipV="1">
                <a:off x="21271797" y="9128718"/>
                <a:ext cx="0" cy="654714"/>
              </a:xfrm>
              <a:prstGeom prst="straightConnector1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21271797" y="9780440"/>
                <a:ext cx="682034" cy="2992"/>
              </a:xfrm>
              <a:prstGeom prst="straightConnector1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21271797" y="9669316"/>
                <a:ext cx="200771" cy="0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21472568" y="9416653"/>
                <a:ext cx="140246" cy="252663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21612814" y="9416653"/>
                <a:ext cx="200771" cy="0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5" name="Rectangle 4"/>
          <p:cNvSpPr/>
          <p:nvPr/>
        </p:nvSpPr>
        <p:spPr>
          <a:xfrm>
            <a:off x="5660065" y="4271364"/>
            <a:ext cx="2785730" cy="195285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Power down card(s)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F6061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60065" y="8955898"/>
            <a:ext cx="2785730" cy="195285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no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Power up 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5F6061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ard(s)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F6061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6724550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40" grpId="0"/>
      <p:bldP spid="52" grpId="0" animBg="1"/>
      <p:bldP spid="52" grpId="1" animBg="1"/>
      <p:bldP spid="6" grpId="0" animBg="1"/>
      <p:bldP spid="6" grpId="1" animBg="1"/>
      <p:bldP spid="8" grpId="0" animBg="1"/>
      <p:bldP spid="8" grpId="1" animBg="1"/>
      <p:bldP spid="34" grpId="0"/>
      <p:bldP spid="7" grpId="0" animBg="1"/>
      <p:bldP spid="7" grpId="1" animBg="1"/>
      <p:bldP spid="9" grpId="0" animBg="1"/>
      <p:bldP spid="9" grpId="1" animBg="1"/>
      <p:bldP spid="5" grpId="0" animBg="1"/>
      <p:bldP spid="5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High-level </a:t>
            </a:r>
            <a:r>
              <a:rPr lang="en-US" dirty="0"/>
              <a:t>g</a:t>
            </a:r>
            <a:r>
              <a:rPr lang="en-US" dirty="0" smtClean="0"/>
              <a:t>oals</a:t>
            </a:r>
          </a:p>
          <a:p>
            <a:pPr lvl="1"/>
            <a:r>
              <a:rPr lang="en-US" sz="4000" dirty="0" smtClean="0"/>
              <a:t>Solution is seamless from operator perspective</a:t>
            </a:r>
          </a:p>
          <a:p>
            <a:pPr lvl="1"/>
            <a:r>
              <a:rPr lang="en-US" sz="4000" dirty="0"/>
              <a:t>Minimize power loss during normal </a:t>
            </a:r>
            <a:r>
              <a:rPr lang="en-US" sz="4000" dirty="0" smtClean="0"/>
              <a:t>operation</a:t>
            </a:r>
          </a:p>
          <a:p>
            <a:pPr lvl="1"/>
            <a:r>
              <a:rPr lang="en-US" sz="4000" dirty="0" smtClean="0"/>
              <a:t>Mechanism to prevent cascading failures</a:t>
            </a:r>
          </a:p>
          <a:p>
            <a:pPr lvl="1"/>
            <a:endParaRPr lang="en-US" dirty="0"/>
          </a:p>
          <a:p>
            <a:r>
              <a:rPr lang="en-US" dirty="0" smtClean="0"/>
              <a:t>Main electrical </a:t>
            </a:r>
            <a:r>
              <a:rPr lang="en-US" dirty="0"/>
              <a:t>c</a:t>
            </a:r>
            <a:r>
              <a:rPr lang="en-US" dirty="0" smtClean="0"/>
              <a:t>omponents</a:t>
            </a:r>
          </a:p>
          <a:p>
            <a:pPr lvl="1"/>
            <a:r>
              <a:rPr lang="en-US" sz="4000" dirty="0" smtClean="0"/>
              <a:t>E-brush </a:t>
            </a:r>
            <a:r>
              <a:rPr lang="en-US" sz="4000" dirty="0"/>
              <a:t>c</a:t>
            </a:r>
            <a:r>
              <a:rPr lang="en-US" sz="4000" dirty="0" smtClean="0"/>
              <a:t>onnector</a:t>
            </a:r>
          </a:p>
          <a:p>
            <a:pPr lvl="1"/>
            <a:r>
              <a:rPr lang="en-US" sz="4000" dirty="0" smtClean="0"/>
              <a:t>Power bar PCB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Hot service: Enabling from design perspective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108" y="7432467"/>
            <a:ext cx="8025716" cy="25712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30" b="96618" l="1298" r="99285">
                        <a14:foregroundMark x1="24523" y1="34711" x2="30217" y2="39220"/>
                        <a14:foregroundMark x1="15678" y1="37905" x2="15678" y2="40301"/>
                        <a14:foregroundMark x1="3549" y1="55425" x2="9401" y2="58901"/>
                        <a14:foregroundMark x1="73067" y1="86285" x2="93167" y2="42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108" y="3073400"/>
            <a:ext cx="7164888" cy="40397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021" y="10003763"/>
            <a:ext cx="13147674" cy="310830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200538" y="12284473"/>
            <a:ext cx="4800856" cy="406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Sled pulled </a:t>
            </a:r>
            <a:r>
              <a:rPr lang="en-US" sz="2400" dirty="0">
                <a:solidFill>
                  <a:schemeClr val="tx1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o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ut </a:t>
            </a:r>
            <a:r>
              <a:rPr lang="en-US" sz="2400" dirty="0">
                <a:solidFill>
                  <a:schemeClr val="tx1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d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uring </a:t>
            </a:r>
            <a:r>
              <a:rPr lang="en-US" sz="2400" dirty="0">
                <a:solidFill>
                  <a:schemeClr val="tx1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h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ot </a:t>
            </a:r>
            <a:r>
              <a:rPr lang="en-US" sz="2400" dirty="0">
                <a:solidFill>
                  <a:schemeClr val="tx1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s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ervice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755910" y="9576372"/>
            <a:ext cx="5577780" cy="406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Sled pushed </a:t>
            </a:r>
            <a:r>
              <a:rPr lang="en-US" sz="2400" dirty="0">
                <a:solidFill>
                  <a:schemeClr val="tx1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i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n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d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uring </a:t>
            </a:r>
            <a:r>
              <a:rPr lang="en-US" sz="2400" dirty="0">
                <a:solidFill>
                  <a:schemeClr val="tx1"/>
                </a:solidFill>
                <a:latin typeface="Vista Sans OT Medium"/>
                <a:ea typeface="Vista Sans OT Medium"/>
                <a:cs typeface="Vista Sans OT Medium"/>
                <a:sym typeface="Vista Sans OT Medium"/>
              </a:rPr>
              <a:t>n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Vista Sans OT Medium"/>
                <a:ea typeface="Vista Sans OT Medium"/>
                <a:cs typeface="Vista Sans OT Medium"/>
                <a:sym typeface="Vista Sans OT Medium"/>
              </a:rPr>
              <a:t>ormal operation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Vista Sans OT Medium"/>
              <a:ea typeface="Vista Sans OT Medium"/>
              <a:cs typeface="Vista Sans OT Medium"/>
              <a:sym typeface="Vista Sans O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373849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P Template">
  <a:themeElements>
    <a:clrScheme name="OCP Template">
      <a:dk1>
        <a:srgbClr val="5F6061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CP Templa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CP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F6061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F6061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CP Template">
  <a:themeElements>
    <a:clrScheme name="OCP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CP Templa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CP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F6061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F6061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438</Words>
  <Application>Microsoft Macintosh PowerPoint</Application>
  <PresentationFormat>Custom</PresentationFormat>
  <Paragraphs>113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Calibri</vt:lpstr>
      <vt:lpstr>Franklin Gothic Book</vt:lpstr>
      <vt:lpstr>Vista Sans OT Medium</vt:lpstr>
      <vt:lpstr>Vista Sans OT Reg</vt:lpstr>
      <vt:lpstr>ヒラギノ角ゴ ProN W3</vt:lpstr>
      <vt:lpstr>Arial</vt:lpstr>
      <vt:lpstr>OCP Template</vt:lpstr>
      <vt:lpstr>PowerPoint Presentation</vt:lpstr>
      <vt:lpstr>Yosemite V2 –  Modular 1S Platform</vt:lpstr>
      <vt:lpstr>Yosemite V2: Modular platform</vt:lpstr>
      <vt:lpstr>Yosemite V2: Spec changes</vt:lpstr>
      <vt:lpstr>1S compute: Twin Lakes</vt:lpstr>
      <vt:lpstr>M.2 carrier card: Glacier Point</vt:lpstr>
      <vt:lpstr>PCIe CEM carrier card: Crane Flat</vt:lpstr>
      <vt:lpstr>Hot service: Removal card for service only impact individual compute node</vt:lpstr>
      <vt:lpstr>Hot service: Enabling from design perspective</vt:lpstr>
      <vt:lpstr>Hot service: Enabling from design perspective</vt:lpstr>
      <vt:lpstr>Hot service: Enabling from design perspective</vt:lpstr>
      <vt:lpstr>Learn More About Yosemite V2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 MartinGarcia</dc:creator>
  <cp:lastModifiedBy>Damien Weng Kong Chong</cp:lastModifiedBy>
  <cp:revision>79</cp:revision>
  <dcterms:modified xsi:type="dcterms:W3CDTF">2018-03-02T20:21:04Z</dcterms:modified>
</cp:coreProperties>
</file>