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Lst>
  <p:notesMasterIdLst>
    <p:notesMasterId r:id="rId16"/>
  </p:notesMasterIdLst>
  <p:sldIdLst>
    <p:sldId id="256" r:id="rId2"/>
    <p:sldId id="257" r:id="rId3"/>
    <p:sldId id="269" r:id="rId4"/>
    <p:sldId id="258" r:id="rId5"/>
    <p:sldId id="273" r:id="rId6"/>
    <p:sldId id="274" r:id="rId7"/>
    <p:sldId id="278" r:id="rId8"/>
    <p:sldId id="260" r:id="rId9"/>
    <p:sldId id="261" r:id="rId10"/>
    <p:sldId id="262" r:id="rId11"/>
    <p:sldId id="263" r:id="rId12"/>
    <p:sldId id="264" r:id="rId13"/>
    <p:sldId id="277" r:id="rId14"/>
    <p:sldId id="268" r:id="rId15"/>
  </p:sldIdLst>
  <p:sldSz cx="24384000" cy="1371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15"/>
    <p:restoredTop sz="94629"/>
  </p:normalViewPr>
  <p:slideViewPr>
    <p:cSldViewPr snapToGrid="0" snapToObjects="1">
      <p:cViewPr varScale="1">
        <p:scale>
          <a:sx n="59" d="100"/>
          <a:sy n="59" d="100"/>
        </p:scale>
        <p:origin x="272"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24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24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24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24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24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24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24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24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2400" b="0" i="0" u="none" strike="noStrike" cap="none">
                <a:latin typeface="Calibri"/>
                <a:ea typeface="Calibri"/>
                <a:cs typeface="Calibri"/>
                <a:sym typeface="Calibri"/>
              </a:defRPr>
            </a:lvl9pPr>
          </a:lstStyle>
          <a:p>
            <a:endParaRPr/>
          </a:p>
        </p:txBody>
      </p:sp>
    </p:spTree>
    <p:extLst>
      <p:ext uri="{BB962C8B-B14F-4D97-AF65-F5344CB8AC3E}">
        <p14:creationId xmlns:p14="http://schemas.microsoft.com/office/powerpoint/2010/main" val="10789326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645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12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0897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sz="1800">
              <a:solidFill>
                <a:srgbClr val="75787A"/>
              </a:solidFill>
              <a:latin typeface="Open Sans"/>
              <a:ea typeface="Open Sans"/>
              <a:cs typeface="Open Sans"/>
              <a:sym typeface="Open Sans"/>
            </a:endParaRPr>
          </a:p>
          <a:p>
            <a:pPr marL="0" lvl="0" indent="0" rtl="0">
              <a:lnSpc>
                <a:spcPct val="115000"/>
              </a:lnSpc>
              <a:spcBef>
                <a:spcPts val="600"/>
              </a:spcBef>
              <a:spcAft>
                <a:spcPts val="0"/>
              </a:spcAft>
              <a:buNone/>
            </a:pPr>
            <a:r>
              <a:rPr lang="en-US" sz="1800">
                <a:solidFill>
                  <a:srgbClr val="75787A"/>
                </a:solidFill>
                <a:latin typeface="Open Sans"/>
                <a:ea typeface="Open Sans"/>
                <a:cs typeface="Open Sans"/>
                <a:sym typeface="Open Sans"/>
              </a:rPr>
              <a:t>At Google, we envision our next gen SDN based switch to be fast, be easy to program, manage , configure and provides an silicon and system level abstraction. We look forward for “Open Network Linux Platform ” for providing platform level abstraction and P4 Run time &amp; OpenConfig for Switch-ASIC abstraction. We envision “Open Network Linux Platform ” will enable whitebox switch vendors to manufacture switches so that they can be deployed in Google’s data centers. We are working with Big Switch to enhance ONLP. </a:t>
            </a:r>
            <a:endParaRPr sz="1800">
              <a:solidFill>
                <a:srgbClr val="75787A"/>
              </a:solidFill>
              <a:latin typeface="Open Sans"/>
              <a:ea typeface="Open Sans"/>
              <a:cs typeface="Open Sans"/>
              <a:sym typeface="Open Sans"/>
            </a:endParaRPr>
          </a:p>
          <a:p>
            <a:pPr marL="0" lvl="0" indent="0" rtl="0">
              <a:lnSpc>
                <a:spcPct val="115000"/>
              </a:lnSpc>
              <a:spcBef>
                <a:spcPts val="600"/>
              </a:spcBef>
              <a:spcAft>
                <a:spcPts val="0"/>
              </a:spcAft>
              <a:buNone/>
            </a:pPr>
            <a:endParaRPr sz="1800">
              <a:solidFill>
                <a:srgbClr val="75787A"/>
              </a:solidFill>
              <a:latin typeface="Open Sans"/>
              <a:ea typeface="Open Sans"/>
              <a:cs typeface="Open Sans"/>
              <a:sym typeface="Open Sans"/>
            </a:endParaRPr>
          </a:p>
          <a:p>
            <a:pPr marL="0" lvl="0" indent="0" rtl="0">
              <a:lnSpc>
                <a:spcPct val="115000"/>
              </a:lnSpc>
              <a:spcBef>
                <a:spcPts val="600"/>
              </a:spcBef>
              <a:spcAft>
                <a:spcPts val="0"/>
              </a:spcAft>
              <a:buNone/>
            </a:pPr>
            <a:endParaRPr sz="1800">
              <a:solidFill>
                <a:srgbClr val="75787A"/>
              </a:solidFill>
              <a:latin typeface="Open Sans"/>
              <a:ea typeface="Open Sans"/>
              <a:cs typeface="Open Sans"/>
              <a:sym typeface="Open Sans"/>
            </a:endParaRPr>
          </a:p>
          <a:p>
            <a:pPr marL="0" lvl="0" indent="0" rtl="0">
              <a:spcBef>
                <a:spcPts val="600"/>
              </a:spcBef>
              <a:spcAft>
                <a:spcPts val="0"/>
              </a:spcAft>
              <a:buNone/>
            </a:pPr>
            <a:endParaRPr/>
          </a:p>
        </p:txBody>
      </p:sp>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042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 name="Shape 51"/>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br>
              <a:rPr lang="en-US" sz="2400" b="0" i="0" u="none" strike="noStrike" cap="none">
                <a:latin typeface="Calibri"/>
                <a:ea typeface="Calibri"/>
                <a:cs typeface="Calibri"/>
                <a:sym typeface="Calibri"/>
              </a:rPr>
            </a:br>
            <a:r>
              <a:rPr lang="en-US" sz="2400" b="0" i="0" u="none" strike="noStrike" cap="none">
                <a:latin typeface="Calibri"/>
                <a:ea typeface="Calibri"/>
                <a:cs typeface="Calibri"/>
                <a:sym typeface="Calibri"/>
              </a:rPr>
              <a:t>ONL logo: owned by open compute project</a:t>
            </a:r>
            <a:endParaRPr/>
          </a:p>
          <a:p>
            <a:pPr marL="0" marR="0" lvl="0" indent="0" algn="l" rtl="0">
              <a:spcBef>
                <a:spcPts val="0"/>
              </a:spcBef>
              <a:spcAft>
                <a:spcPts val="0"/>
              </a:spcAft>
              <a:buNone/>
            </a:pPr>
            <a:r>
              <a:rPr lang="en-US" sz="2400" b="0" i="0" u="none" strike="noStrike" cap="none">
                <a:latin typeface="Calibri"/>
                <a:ea typeface="Calibri"/>
                <a:cs typeface="Calibri"/>
                <a:sym typeface="Calibri"/>
              </a:rPr>
              <a:t>Wedge switch logo: owned by open compute project (or Facebook?)</a:t>
            </a:r>
            <a:endParaRPr sz="24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424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144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 name="Shape 3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u="none" strike="noStrike" cap="none">
                <a:latin typeface="Calibri"/>
                <a:ea typeface="Calibri"/>
                <a:cs typeface="Calibri"/>
                <a:sym typeface="Calibri"/>
              </a:rPr>
              <a:t>Author’s listed alphabetically by last name.  Do we add Jim Wanderer as well?</a:t>
            </a:r>
            <a:endParaRPr sz="24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20662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 name="Shape 3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u="none" strike="noStrike" cap="none">
                <a:latin typeface="Calibri"/>
                <a:ea typeface="Calibri"/>
                <a:cs typeface="Calibri"/>
                <a:sym typeface="Calibri"/>
              </a:rPr>
              <a:t>Author’s listed alphabetically by last name.  Do we add Jim Wanderer as well?</a:t>
            </a:r>
            <a:endParaRPr sz="24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269385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 name="Shape 40"/>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857250" marR="0" lvl="0" indent="-704850" algn="l" rtl="0">
              <a:spcBef>
                <a:spcPts val="0"/>
              </a:spcBef>
              <a:spcAft>
                <a:spcPts val="0"/>
              </a:spcAft>
              <a:buSzPts val="2400"/>
              <a:buFont typeface="Arial"/>
              <a:buNone/>
            </a:pPr>
            <a:endParaRPr sz="2400" b="0" i="0" u="none" strike="noStrike" cap="none">
              <a:latin typeface="Calibri"/>
              <a:ea typeface="Calibri"/>
              <a:cs typeface="Calibri"/>
              <a:sym typeface="Calibri"/>
            </a:endParaRPr>
          </a:p>
          <a:p>
            <a:pPr marL="857250" marR="0" lvl="0" indent="-857250" algn="l" rtl="0">
              <a:lnSpc>
                <a:spcPct val="100000"/>
              </a:lnSpc>
              <a:spcBef>
                <a:spcPts val="0"/>
              </a:spcBef>
              <a:spcAft>
                <a:spcPts val="0"/>
              </a:spcAft>
              <a:buSzPts val="2400"/>
              <a:buFont typeface="Arial"/>
              <a:buChar char="•"/>
            </a:pPr>
            <a:r>
              <a:rPr lang="en-US" sz="2400" b="0" i="0" u="none" strike="noStrike" cap="none">
                <a:latin typeface="Calibri"/>
                <a:ea typeface="Calibri"/>
                <a:cs typeface="Calibri"/>
                <a:sym typeface="Calibri"/>
              </a:rPr>
              <a:t>Open hardware and           open source are creating             </a:t>
            </a:r>
            <a:r>
              <a:rPr lang="en-US" sz="2400" b="0" i="0" u="none" strike="noStrike" cap="none">
                <a:solidFill>
                  <a:srgbClr val="00B0F0"/>
                </a:solidFill>
                <a:latin typeface="Calibri"/>
                <a:ea typeface="Calibri"/>
                <a:cs typeface="Calibri"/>
                <a:sym typeface="Calibri"/>
              </a:rPr>
              <a:t>new ways to run networks</a:t>
            </a:r>
            <a:endParaRPr sz="2400" b="0" i="0" u="none" strike="noStrike" cap="none">
              <a:latin typeface="Calibri"/>
              <a:ea typeface="Calibri"/>
              <a:cs typeface="Calibri"/>
              <a:sym typeface="Calibri"/>
            </a:endParaRPr>
          </a:p>
          <a:p>
            <a:pPr marL="857250" marR="0" lvl="0" indent="-857250" algn="l" rtl="0">
              <a:spcBef>
                <a:spcPts val="0"/>
              </a:spcBef>
              <a:spcAft>
                <a:spcPts val="0"/>
              </a:spcAft>
              <a:buSzPts val="2400"/>
              <a:buFont typeface="Arial"/>
              <a:buChar char="•"/>
            </a:pPr>
            <a:r>
              <a:rPr lang="en-US" sz="2400" b="0" i="0" u="none" strike="noStrike" cap="none">
                <a:latin typeface="Calibri"/>
                <a:ea typeface="Calibri"/>
                <a:cs typeface="Calibri"/>
                <a:sym typeface="Calibri"/>
              </a:rPr>
              <a:t>This picture is public domain!  As attributed from https://commons.wikimedia.org/wiki/File:Creation-of-adam.PNG</a:t>
            </a:r>
            <a:br>
              <a:rPr lang="en-US" sz="2400" b="0" i="0" u="none" strike="noStrike" cap="none">
                <a:latin typeface="Calibri"/>
                <a:ea typeface="Calibri"/>
                <a:cs typeface="Calibri"/>
                <a:sym typeface="Calibri"/>
              </a:rPr>
            </a:br>
            <a:r>
              <a:rPr lang="en-US" sz="2400" b="0" i="0" u="none" strike="noStrike" cap="none">
                <a:latin typeface="Calibri"/>
                <a:ea typeface="Calibri"/>
                <a:cs typeface="Calibri"/>
                <a:sym typeface="Calibri"/>
              </a:rPr>
              <a:t>Centralized/SDN vs. Distributed Control</a:t>
            </a:r>
            <a:endParaRPr/>
          </a:p>
          <a:p>
            <a:pPr marL="857250" marR="0" lvl="0" indent="-704850" algn="l" rtl="0">
              <a:spcBef>
                <a:spcPts val="0"/>
              </a:spcBef>
              <a:spcAft>
                <a:spcPts val="0"/>
              </a:spcAft>
              <a:buSzPts val="2400"/>
              <a:buFont typeface="Arial"/>
              <a:buNone/>
            </a:pPr>
            <a:endParaRPr sz="2400" b="0" i="0" u="none" strike="noStrike" cap="none">
              <a:latin typeface="Calibri"/>
              <a:ea typeface="Calibri"/>
              <a:cs typeface="Calibri"/>
              <a:sym typeface="Calibri"/>
            </a:endParaRPr>
          </a:p>
          <a:p>
            <a:pPr marL="857250" marR="0" lvl="0" indent="-857250" algn="l" rtl="0">
              <a:spcBef>
                <a:spcPts val="0"/>
              </a:spcBef>
              <a:spcAft>
                <a:spcPts val="0"/>
              </a:spcAft>
              <a:buSzPts val="2400"/>
              <a:buFont typeface="Arial"/>
              <a:buChar char="•"/>
            </a:pPr>
            <a:r>
              <a:rPr lang="en-US" sz="2400" b="0" i="0" u="none" strike="noStrike" cap="none">
                <a:latin typeface="Calibri"/>
                <a:ea typeface="Calibri"/>
                <a:cs typeface="Calibri"/>
                <a:sym typeface="Calibri"/>
              </a:rPr>
              <a:t>Legacy support vs. clean slate</a:t>
            </a:r>
            <a:endParaRPr/>
          </a:p>
          <a:p>
            <a:pPr marL="0" marR="0" lvl="0" indent="0" algn="l" rtl="0">
              <a:spcBef>
                <a:spcPts val="0"/>
              </a:spcBef>
              <a:spcAft>
                <a:spcPts val="0"/>
              </a:spcAft>
              <a:buNone/>
            </a:pPr>
            <a:br>
              <a:rPr lang="en-US" sz="2400" b="0" i="0" u="none" strike="noStrike" cap="none">
                <a:latin typeface="Calibri"/>
                <a:ea typeface="Calibri"/>
                <a:cs typeface="Calibri"/>
                <a:sym typeface="Calibri"/>
              </a:rPr>
            </a:br>
            <a:endParaRPr sz="24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540683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 name="Shape 51"/>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br>
              <a:rPr lang="en-US" sz="2400" b="0" i="0" u="none" strike="noStrike" cap="none">
                <a:latin typeface="Calibri"/>
                <a:ea typeface="Calibri"/>
                <a:cs typeface="Calibri"/>
                <a:sym typeface="Calibri"/>
              </a:rPr>
            </a:br>
            <a:r>
              <a:rPr lang="en-US" sz="2400" b="0" i="0" u="none" strike="noStrike" cap="none">
                <a:latin typeface="Calibri"/>
                <a:ea typeface="Calibri"/>
                <a:cs typeface="Calibri"/>
                <a:sym typeface="Calibri"/>
              </a:rPr>
              <a:t>ONL logo: owned by open compute project</a:t>
            </a:r>
            <a:endParaRPr/>
          </a:p>
          <a:p>
            <a:pPr marL="0" marR="0" lvl="0" indent="0" algn="l" rtl="0">
              <a:spcBef>
                <a:spcPts val="0"/>
              </a:spcBef>
              <a:spcAft>
                <a:spcPts val="0"/>
              </a:spcAft>
              <a:buNone/>
            </a:pPr>
            <a:r>
              <a:rPr lang="en-US" sz="2400" b="0" i="0" u="none" strike="noStrike" cap="none">
                <a:latin typeface="Calibri"/>
                <a:ea typeface="Calibri"/>
                <a:cs typeface="Calibri"/>
                <a:sym typeface="Calibri"/>
              </a:rPr>
              <a:t>Wedge switch logo: owned by open compute project (or Facebook?)</a:t>
            </a:r>
            <a:endParaRPr sz="24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80687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 name="Shape 51"/>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br>
              <a:rPr lang="en-US" sz="2400" b="0" i="0" u="none" strike="noStrike" cap="none">
                <a:latin typeface="Calibri"/>
                <a:ea typeface="Calibri"/>
                <a:cs typeface="Calibri"/>
                <a:sym typeface="Calibri"/>
              </a:rPr>
            </a:br>
            <a:r>
              <a:rPr lang="en-US" sz="2400" b="0" i="0" u="none" strike="noStrike" cap="none">
                <a:latin typeface="Calibri"/>
                <a:ea typeface="Calibri"/>
                <a:cs typeface="Calibri"/>
                <a:sym typeface="Calibri"/>
              </a:rPr>
              <a:t>ONL logo: owned by open compute project</a:t>
            </a:r>
            <a:endParaRPr/>
          </a:p>
          <a:p>
            <a:pPr marL="0" marR="0" lvl="0" indent="0" algn="l" rtl="0">
              <a:spcBef>
                <a:spcPts val="0"/>
              </a:spcBef>
              <a:spcAft>
                <a:spcPts val="0"/>
              </a:spcAft>
              <a:buNone/>
            </a:pPr>
            <a:r>
              <a:rPr lang="en-US" sz="2400" b="0" i="0" u="none" strike="noStrike" cap="none">
                <a:latin typeface="Calibri"/>
                <a:ea typeface="Calibri"/>
                <a:cs typeface="Calibri"/>
                <a:sym typeface="Calibri"/>
              </a:rPr>
              <a:t>Wedge switch logo: owned by open compute project (or Facebook?)</a:t>
            </a:r>
            <a:endParaRPr sz="24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316879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 name="Shape 51"/>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br>
              <a:rPr lang="en-US" sz="2400" b="0" i="0" u="none" strike="noStrike" cap="none">
                <a:latin typeface="Calibri"/>
                <a:ea typeface="Calibri"/>
                <a:cs typeface="Calibri"/>
                <a:sym typeface="Calibri"/>
              </a:rPr>
            </a:br>
            <a:r>
              <a:rPr lang="en-US" sz="2400" b="0" i="0" u="none" strike="noStrike" cap="none">
                <a:latin typeface="Calibri"/>
                <a:ea typeface="Calibri"/>
                <a:cs typeface="Calibri"/>
                <a:sym typeface="Calibri"/>
              </a:rPr>
              <a:t>ONL logo: owned by open compute project</a:t>
            </a:r>
            <a:endParaRPr/>
          </a:p>
          <a:p>
            <a:pPr marL="0" marR="0" lvl="0" indent="0" algn="l" rtl="0">
              <a:spcBef>
                <a:spcPts val="0"/>
              </a:spcBef>
              <a:spcAft>
                <a:spcPts val="0"/>
              </a:spcAft>
              <a:buNone/>
            </a:pPr>
            <a:r>
              <a:rPr lang="en-US" sz="2400" b="0" i="0" u="none" strike="noStrike" cap="none">
                <a:latin typeface="Calibri"/>
                <a:ea typeface="Calibri"/>
                <a:cs typeface="Calibri"/>
                <a:sym typeface="Calibri"/>
              </a:rPr>
              <a:t>Wedge switch logo: owned by open compute project (or Facebook?)</a:t>
            </a:r>
            <a:endParaRPr sz="2400" b="0" i="0" u="none" strike="noStrike" cap="none">
              <a:latin typeface="Calibri"/>
              <a:ea typeface="Calibri"/>
              <a:cs typeface="Calibri"/>
              <a:sym typeface="Calibri"/>
            </a:endParaRPr>
          </a:p>
        </p:txBody>
      </p:sp>
    </p:spTree>
    <p:extLst>
      <p:ext uri="{BB962C8B-B14F-4D97-AF65-F5344CB8AC3E}">
        <p14:creationId xmlns:p14="http://schemas.microsoft.com/office/powerpoint/2010/main" val="999208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2564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4" name="Shape 8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u="none" strike="noStrike" cap="none">
                <a:latin typeface="Calibri"/>
                <a:ea typeface="Calibri"/>
                <a:cs typeface="Calibri"/>
                <a:sym typeface="Calibri"/>
              </a:rPr>
              <a:t>“As we’ve talked about publicly before, we use Wedge, Wedge100, Backpack, etc. OCP hardware in our production data centers.  One of the big wins for us is to be able to use the same Linux distribution that runs on our servers also on our switches.  We then run the FBOSS switching software on top of that – almost the same version that’s available from github.  But this software stack is fairly tightly coupled to services only available in the production network, in terms of logging, monitoring, Facebook specific libraries and binaries, etc.  So when we want to run outside of the production specific security zone, for example, if we want to reproduce a bug with a component supplier or  if we want the LEDs on the switches to work while our system integrators work on the devices before they even come to our DCs, we need a version of this stack that will work outside of production.  For this, we build on Open Network Linux because it will allow us to port to different switches with minimal hassle and is quickly becoming the standard base switch Linux distribution”</a:t>
            </a:r>
            <a:endParaRPr sz="24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711531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CP17 Start Bumper" type="tx">
  <p:cSld name="TITLE_AND_BODY">
    <p:spTree>
      <p:nvGrpSpPr>
        <p:cNvPr id="1" name="Shape 10"/>
        <p:cNvGrpSpPr/>
        <p:nvPr/>
      </p:nvGrpSpPr>
      <p:grpSpPr>
        <a:xfrm>
          <a:off x="0" y="0"/>
          <a:ext cx="0" cy="0"/>
          <a:chOff x="0" y="0"/>
          <a:chExt cx="0" cy="0"/>
        </a:xfrm>
      </p:grpSpPr>
      <p:sp>
        <p:nvSpPr>
          <p:cNvPr id="11" name="Shape 11"/>
          <p:cNvSpPr txBox="1">
            <a:spLocks noGrp="1"/>
          </p:cNvSpPr>
          <p:nvPr>
            <p:ph type="sldNum" idx="12"/>
          </p:nvPr>
        </p:nvSpPr>
        <p:spPr>
          <a:xfrm>
            <a:off x="11785600" y="12344400"/>
            <a:ext cx="5689600" cy="736601"/>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CP17 Title/Name 50/32">
  <p:cSld name="OCP17 Title/Name 50/32">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048000" y="2126344"/>
            <a:ext cx="18288001" cy="4775201"/>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535353"/>
              </a:buClr>
              <a:buSzPts val="10000"/>
              <a:buFont typeface="Source Sans Pro"/>
              <a:buNone/>
              <a:defRPr sz="10000" b="0" i="0" u="none" strike="noStrike" cap="none">
                <a:solidFill>
                  <a:srgbClr val="535353"/>
                </a:solidFill>
                <a:latin typeface="Source Sans Pro"/>
                <a:ea typeface="Source Sans Pro"/>
                <a:cs typeface="Source Sans Pro"/>
                <a:sym typeface="Source Sans Pro"/>
              </a:defRPr>
            </a:lvl1pPr>
            <a:lvl2pPr marR="0" lvl="1"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2pPr>
            <a:lvl3pPr marR="0" lvl="2"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3pPr>
            <a:lvl4pPr marR="0" lvl="3"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4pPr>
            <a:lvl5pPr marR="0" lvl="4"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5pPr>
            <a:lvl6pPr marR="0" lvl="5"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6pPr>
            <a:lvl7pPr marR="0" lvl="6"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7pPr>
            <a:lvl8pPr marR="0" lvl="7"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8pPr>
            <a:lvl9pPr marR="0" lvl="8"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9pPr>
          </a:lstStyle>
          <a:p>
            <a:endParaRPr/>
          </a:p>
        </p:txBody>
      </p:sp>
      <p:sp>
        <p:nvSpPr>
          <p:cNvPr id="14" name="Shape 14"/>
          <p:cNvSpPr txBox="1">
            <a:spLocks noGrp="1"/>
          </p:cNvSpPr>
          <p:nvPr>
            <p:ph type="body" idx="1"/>
          </p:nvPr>
        </p:nvSpPr>
        <p:spPr>
          <a:xfrm>
            <a:off x="3048000" y="7061630"/>
            <a:ext cx="18288001" cy="3311525"/>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2000"/>
              </a:spcBef>
              <a:spcAft>
                <a:spcPts val="0"/>
              </a:spcAft>
              <a:buClr>
                <a:srgbClr val="5F6062"/>
              </a:buClr>
              <a:buSzPts val="6400"/>
              <a:buFont typeface="Arial"/>
              <a:buNone/>
              <a:defRPr sz="6400" b="0" i="0" u="none" strike="noStrike" cap="none">
                <a:solidFill>
                  <a:srgbClr val="5F6062"/>
                </a:solidFill>
                <a:latin typeface="Source Sans Pro"/>
                <a:ea typeface="Source Sans Pro"/>
                <a:cs typeface="Source Sans Pro"/>
                <a:sym typeface="Source Sans Pro"/>
              </a:defRPr>
            </a:lvl1pPr>
            <a:lvl2pPr marL="914400" marR="0" lvl="1" indent="-635000" algn="l" rtl="0">
              <a:lnSpc>
                <a:spcPct val="90000"/>
              </a:lnSpc>
              <a:spcBef>
                <a:spcPts val="2000"/>
              </a:spcBef>
              <a:spcAft>
                <a:spcPts val="0"/>
              </a:spcAft>
              <a:buClr>
                <a:srgbClr val="5F6062"/>
              </a:buClr>
              <a:buSzPts val="6400"/>
              <a:buFont typeface="Arial"/>
              <a:buChar char="⎻"/>
              <a:defRPr sz="6400" b="0" i="0" u="none" strike="noStrike" cap="none">
                <a:solidFill>
                  <a:srgbClr val="5F6062"/>
                </a:solidFill>
                <a:latin typeface="Source Sans Pro"/>
                <a:ea typeface="Source Sans Pro"/>
                <a:cs typeface="Source Sans Pro"/>
                <a:sym typeface="Source Sans Pro"/>
              </a:defRPr>
            </a:lvl2pPr>
            <a:lvl3pPr marL="1371600" marR="0" lvl="2" indent="-635000" algn="l" rtl="0">
              <a:lnSpc>
                <a:spcPct val="90000"/>
              </a:lnSpc>
              <a:spcBef>
                <a:spcPts val="2000"/>
              </a:spcBef>
              <a:spcAft>
                <a:spcPts val="0"/>
              </a:spcAft>
              <a:buClr>
                <a:srgbClr val="5F6062"/>
              </a:buClr>
              <a:buSzPts val="6400"/>
              <a:buFont typeface="Arial"/>
              <a:buChar char="•"/>
              <a:defRPr sz="6400" b="0" i="0" u="none" strike="noStrike" cap="none">
                <a:solidFill>
                  <a:srgbClr val="5F6062"/>
                </a:solidFill>
                <a:latin typeface="Source Sans Pro"/>
                <a:ea typeface="Source Sans Pro"/>
                <a:cs typeface="Source Sans Pro"/>
                <a:sym typeface="Source Sans Pro"/>
              </a:defRPr>
            </a:lvl3pPr>
            <a:lvl4pPr marL="1828800" marR="0" lvl="3" indent="-635000" algn="l" rtl="0">
              <a:lnSpc>
                <a:spcPct val="90000"/>
              </a:lnSpc>
              <a:spcBef>
                <a:spcPts val="2000"/>
              </a:spcBef>
              <a:spcAft>
                <a:spcPts val="0"/>
              </a:spcAft>
              <a:buClr>
                <a:srgbClr val="5F6062"/>
              </a:buClr>
              <a:buSzPts val="6400"/>
              <a:buFont typeface="Arial"/>
              <a:buChar char="⎻"/>
              <a:defRPr sz="6400" b="0" i="0" u="none" strike="noStrike" cap="none">
                <a:solidFill>
                  <a:srgbClr val="5F6062"/>
                </a:solidFill>
                <a:latin typeface="Source Sans Pro"/>
                <a:ea typeface="Source Sans Pro"/>
                <a:cs typeface="Source Sans Pro"/>
                <a:sym typeface="Source Sans Pro"/>
              </a:defRPr>
            </a:lvl4pPr>
            <a:lvl5pPr marL="2286000" marR="0" lvl="4" indent="-533400" algn="l" rtl="0">
              <a:lnSpc>
                <a:spcPct val="90000"/>
              </a:lnSpc>
              <a:spcBef>
                <a:spcPts val="2000"/>
              </a:spcBef>
              <a:spcAft>
                <a:spcPts val="0"/>
              </a:spcAft>
              <a:buClr>
                <a:srgbClr val="5F6062"/>
              </a:buClr>
              <a:buSzPts val="4800"/>
              <a:buFont typeface="Arial"/>
              <a:buChar char="o"/>
              <a:defRPr sz="6400" b="0" i="0" u="none" strike="noStrike" cap="none">
                <a:solidFill>
                  <a:srgbClr val="5F6062"/>
                </a:solidFill>
                <a:latin typeface="Source Sans Pro"/>
                <a:ea typeface="Source Sans Pro"/>
                <a:cs typeface="Source Sans Pro"/>
                <a:sym typeface="Source Sans Pro"/>
              </a:defRPr>
            </a:lvl5pPr>
            <a:lvl6pPr marL="2743200" marR="0" lvl="5"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6pPr>
            <a:lvl7pPr marL="3200400" marR="0" lvl="6"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7pPr>
            <a:lvl8pPr marL="3657600" marR="0" lvl="7"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8pPr>
            <a:lvl9pPr marL="4114800" marR="0" lvl="8"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9pPr>
          </a:lstStyle>
          <a:p>
            <a:endParaRPr/>
          </a:p>
        </p:txBody>
      </p:sp>
      <p:pic>
        <p:nvPicPr>
          <p:cNvPr id="15" name="Shape 15" descr="OCP18_slide_master_layout_footer.png"/>
          <p:cNvPicPr preferRelativeResize="0"/>
          <p:nvPr/>
        </p:nvPicPr>
        <p:blipFill rotWithShape="1">
          <a:blip r:embed="rId2">
            <a:alphaModFix/>
          </a:blip>
          <a:srcRect/>
          <a:stretch/>
        </p:blipFill>
        <p:spPr>
          <a:xfrm>
            <a:off x="0" y="11956621"/>
            <a:ext cx="24384001" cy="1778001"/>
          </a:xfrm>
          <a:prstGeom prst="rect">
            <a:avLst/>
          </a:prstGeom>
          <a:noFill/>
          <a:ln>
            <a:noFill/>
          </a:ln>
        </p:spPr>
      </p:pic>
      <p:pic>
        <p:nvPicPr>
          <p:cNvPr id="16" name="Shape 16" descr="OCP18_slide_master_layout_upper_corner.png"/>
          <p:cNvPicPr preferRelativeResize="0"/>
          <p:nvPr/>
        </p:nvPicPr>
        <p:blipFill rotWithShape="1">
          <a:blip r:embed="rId3">
            <a:alphaModFix/>
          </a:blip>
          <a:srcRect/>
          <a:stretch/>
        </p:blipFill>
        <p:spPr>
          <a:xfrm>
            <a:off x="-25400" y="-25400"/>
            <a:ext cx="3987800" cy="3987800"/>
          </a:xfrm>
          <a:prstGeom prst="rect">
            <a:avLst/>
          </a:prstGeom>
          <a:noFill/>
          <a:ln>
            <a:noFill/>
          </a:ln>
        </p:spPr>
      </p:pic>
      <p:sp>
        <p:nvSpPr>
          <p:cNvPr id="17" name="Shape 17"/>
          <p:cNvSpPr txBox="1">
            <a:spLocks noGrp="1"/>
          </p:cNvSpPr>
          <p:nvPr>
            <p:ph type="sldNum" idx="12"/>
          </p:nvPr>
        </p:nvSpPr>
        <p:spPr>
          <a:xfrm>
            <a:off x="11785600" y="12344400"/>
            <a:ext cx="5689600" cy="736601"/>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oby">
  <p:cSld name="Bob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048000" y="25695"/>
            <a:ext cx="18288001" cy="1481829"/>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92D050"/>
              </a:buClr>
              <a:buSzPts val="10000"/>
              <a:buFont typeface="Source Sans Pro"/>
              <a:buNone/>
              <a:defRPr sz="10000" b="1" i="0" u="none" strike="noStrike" cap="none">
                <a:solidFill>
                  <a:srgbClr val="92D050"/>
                </a:solidFill>
                <a:latin typeface="Source Sans Pro"/>
                <a:ea typeface="Source Sans Pro"/>
                <a:cs typeface="Source Sans Pro"/>
                <a:sym typeface="Source Sans Pro"/>
              </a:defRPr>
            </a:lvl1pPr>
            <a:lvl2pPr marR="0" lvl="1"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2pPr>
            <a:lvl3pPr marR="0" lvl="2"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3pPr>
            <a:lvl4pPr marR="0" lvl="3"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4pPr>
            <a:lvl5pPr marR="0" lvl="4"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5pPr>
            <a:lvl6pPr marR="0" lvl="5"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6pPr>
            <a:lvl7pPr marR="0" lvl="6"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7pPr>
            <a:lvl8pPr marR="0" lvl="7"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8pPr>
            <a:lvl9pPr marR="0" lvl="8"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9pPr>
          </a:lstStyle>
          <a:p>
            <a:endParaRPr/>
          </a:p>
        </p:txBody>
      </p:sp>
      <p:sp>
        <p:nvSpPr>
          <p:cNvPr id="20" name="Shape 20"/>
          <p:cNvSpPr txBox="1">
            <a:spLocks noGrp="1"/>
          </p:cNvSpPr>
          <p:nvPr>
            <p:ph type="body" idx="1"/>
          </p:nvPr>
        </p:nvSpPr>
        <p:spPr>
          <a:xfrm>
            <a:off x="3048000" y="1895304"/>
            <a:ext cx="18288001" cy="9407696"/>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2000"/>
              </a:spcBef>
              <a:spcAft>
                <a:spcPts val="0"/>
              </a:spcAft>
              <a:buClr>
                <a:srgbClr val="5F6062"/>
              </a:buClr>
              <a:buSzPts val="6400"/>
              <a:buFont typeface="Arial"/>
              <a:buNone/>
              <a:defRPr sz="6400" b="0" i="0" u="none" strike="noStrike" cap="none">
                <a:solidFill>
                  <a:srgbClr val="5F6062"/>
                </a:solidFill>
                <a:latin typeface="Source Sans Pro"/>
                <a:ea typeface="Source Sans Pro"/>
                <a:cs typeface="Source Sans Pro"/>
                <a:sym typeface="Source Sans Pro"/>
              </a:defRPr>
            </a:lvl1pPr>
            <a:lvl2pPr marL="914400" marR="0" lvl="1" indent="-635000" algn="l" rtl="0">
              <a:lnSpc>
                <a:spcPct val="90000"/>
              </a:lnSpc>
              <a:spcBef>
                <a:spcPts val="2000"/>
              </a:spcBef>
              <a:spcAft>
                <a:spcPts val="0"/>
              </a:spcAft>
              <a:buClr>
                <a:srgbClr val="5F6062"/>
              </a:buClr>
              <a:buSzPts val="6400"/>
              <a:buFont typeface="Arial"/>
              <a:buChar char="⎻"/>
              <a:defRPr sz="6400" b="0" i="0" u="none" strike="noStrike" cap="none">
                <a:solidFill>
                  <a:srgbClr val="5F6062"/>
                </a:solidFill>
                <a:latin typeface="Source Sans Pro"/>
                <a:ea typeface="Source Sans Pro"/>
                <a:cs typeface="Source Sans Pro"/>
                <a:sym typeface="Source Sans Pro"/>
              </a:defRPr>
            </a:lvl2pPr>
            <a:lvl3pPr marL="1371600" marR="0" lvl="2" indent="-635000" algn="l" rtl="0">
              <a:lnSpc>
                <a:spcPct val="90000"/>
              </a:lnSpc>
              <a:spcBef>
                <a:spcPts val="2000"/>
              </a:spcBef>
              <a:spcAft>
                <a:spcPts val="0"/>
              </a:spcAft>
              <a:buClr>
                <a:srgbClr val="5F6062"/>
              </a:buClr>
              <a:buSzPts val="6400"/>
              <a:buFont typeface="Arial"/>
              <a:buChar char="•"/>
              <a:defRPr sz="6400" b="0" i="0" u="none" strike="noStrike" cap="none">
                <a:solidFill>
                  <a:srgbClr val="5F6062"/>
                </a:solidFill>
                <a:latin typeface="Source Sans Pro"/>
                <a:ea typeface="Source Sans Pro"/>
                <a:cs typeface="Source Sans Pro"/>
                <a:sym typeface="Source Sans Pro"/>
              </a:defRPr>
            </a:lvl3pPr>
            <a:lvl4pPr marL="1828800" marR="0" lvl="3" indent="-635000" algn="l" rtl="0">
              <a:lnSpc>
                <a:spcPct val="90000"/>
              </a:lnSpc>
              <a:spcBef>
                <a:spcPts val="2000"/>
              </a:spcBef>
              <a:spcAft>
                <a:spcPts val="0"/>
              </a:spcAft>
              <a:buClr>
                <a:srgbClr val="5F6062"/>
              </a:buClr>
              <a:buSzPts val="6400"/>
              <a:buFont typeface="Arial"/>
              <a:buChar char="⎻"/>
              <a:defRPr sz="6400" b="0" i="0" u="none" strike="noStrike" cap="none">
                <a:solidFill>
                  <a:srgbClr val="5F6062"/>
                </a:solidFill>
                <a:latin typeface="Source Sans Pro"/>
                <a:ea typeface="Source Sans Pro"/>
                <a:cs typeface="Source Sans Pro"/>
                <a:sym typeface="Source Sans Pro"/>
              </a:defRPr>
            </a:lvl4pPr>
            <a:lvl5pPr marL="2286000" marR="0" lvl="4" indent="-533400" algn="l" rtl="0">
              <a:lnSpc>
                <a:spcPct val="90000"/>
              </a:lnSpc>
              <a:spcBef>
                <a:spcPts val="2000"/>
              </a:spcBef>
              <a:spcAft>
                <a:spcPts val="0"/>
              </a:spcAft>
              <a:buClr>
                <a:srgbClr val="5F6062"/>
              </a:buClr>
              <a:buSzPts val="4800"/>
              <a:buFont typeface="Arial"/>
              <a:buChar char="o"/>
              <a:defRPr sz="6400" b="0" i="0" u="none" strike="noStrike" cap="none">
                <a:solidFill>
                  <a:srgbClr val="5F6062"/>
                </a:solidFill>
                <a:latin typeface="Source Sans Pro"/>
                <a:ea typeface="Source Sans Pro"/>
                <a:cs typeface="Source Sans Pro"/>
                <a:sym typeface="Source Sans Pro"/>
              </a:defRPr>
            </a:lvl5pPr>
            <a:lvl6pPr marL="2743200" marR="0" lvl="5"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6pPr>
            <a:lvl7pPr marL="3200400" marR="0" lvl="6"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7pPr>
            <a:lvl8pPr marL="3657600" marR="0" lvl="7"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8pPr>
            <a:lvl9pPr marL="4114800" marR="0" lvl="8"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9pPr>
          </a:lstStyle>
          <a:p>
            <a:endParaRPr/>
          </a:p>
        </p:txBody>
      </p:sp>
      <p:pic>
        <p:nvPicPr>
          <p:cNvPr id="21" name="Shape 21" descr="OCP18_slide_master_layout_footer.png"/>
          <p:cNvPicPr preferRelativeResize="0"/>
          <p:nvPr/>
        </p:nvPicPr>
        <p:blipFill rotWithShape="1">
          <a:blip r:embed="rId2">
            <a:alphaModFix/>
          </a:blip>
          <a:srcRect/>
          <a:stretch/>
        </p:blipFill>
        <p:spPr>
          <a:xfrm>
            <a:off x="0" y="11956621"/>
            <a:ext cx="24384001" cy="1778001"/>
          </a:xfrm>
          <a:prstGeom prst="rect">
            <a:avLst/>
          </a:prstGeom>
          <a:noFill/>
          <a:ln>
            <a:noFill/>
          </a:ln>
        </p:spPr>
      </p:pic>
      <p:pic>
        <p:nvPicPr>
          <p:cNvPr id="22" name="Shape 22" descr="OCP18_slide_master_layout_upper_corner.png"/>
          <p:cNvPicPr preferRelativeResize="0"/>
          <p:nvPr/>
        </p:nvPicPr>
        <p:blipFill rotWithShape="1">
          <a:blip r:embed="rId3">
            <a:alphaModFix/>
          </a:blip>
          <a:srcRect/>
          <a:stretch/>
        </p:blipFill>
        <p:spPr>
          <a:xfrm>
            <a:off x="-25400" y="-25400"/>
            <a:ext cx="1532924" cy="1532924"/>
          </a:xfrm>
          <a:prstGeom prst="rect">
            <a:avLst/>
          </a:prstGeom>
          <a:noFill/>
          <a:ln>
            <a:noFill/>
          </a:ln>
        </p:spPr>
      </p:pic>
      <p:sp>
        <p:nvSpPr>
          <p:cNvPr id="23" name="Shape 23"/>
          <p:cNvSpPr txBox="1">
            <a:spLocks noGrp="1"/>
          </p:cNvSpPr>
          <p:nvPr>
            <p:ph type="sldNum" idx="12"/>
          </p:nvPr>
        </p:nvSpPr>
        <p:spPr>
          <a:xfrm>
            <a:off x="11785600" y="12344400"/>
            <a:ext cx="5689600" cy="736601"/>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24" name="Shape 24"/>
          <p:cNvSpPr/>
          <p:nvPr/>
        </p:nvSpPr>
        <p:spPr>
          <a:xfrm>
            <a:off x="0" y="11956621"/>
            <a:ext cx="20653513" cy="1759379"/>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F6061"/>
              </a:buClr>
              <a:buSzPts val="3600"/>
              <a:buFont typeface="Source Sans Pro"/>
              <a:buNone/>
            </a:pPr>
            <a:endParaRPr sz="3600" b="0" i="0" u="none" strike="noStrike" cap="none">
              <a:solidFill>
                <a:srgbClr val="5F6061"/>
              </a:solidFill>
              <a:latin typeface="Source Sans Pro"/>
              <a:ea typeface="Source Sans Pro"/>
              <a:cs typeface="Source Sans Pro"/>
              <a:sym typeface="Source Sans Pr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CP17 End Bumper">
  <p:cSld name="OCP17 End Bumper">
    <p:spTree>
      <p:nvGrpSpPr>
        <p:cNvPr id="1" name="Shape 25"/>
        <p:cNvGrpSpPr/>
        <p:nvPr/>
      </p:nvGrpSpPr>
      <p:grpSpPr>
        <a:xfrm>
          <a:off x="0" y="0"/>
          <a:ext cx="0" cy="0"/>
          <a:chOff x="0" y="0"/>
          <a:chExt cx="0" cy="0"/>
        </a:xfrm>
      </p:grpSpPr>
      <p:pic>
        <p:nvPicPr>
          <p:cNvPr id="26" name="Shape 26" descr="OCP18_slide_master_tail_v2.png"/>
          <p:cNvPicPr preferRelativeResize="0"/>
          <p:nvPr/>
        </p:nvPicPr>
        <p:blipFill rotWithShape="1">
          <a:blip r:embed="rId2">
            <a:alphaModFix/>
          </a:blip>
          <a:srcRect/>
          <a:stretch/>
        </p:blipFill>
        <p:spPr>
          <a:xfrm>
            <a:off x="0" y="0"/>
            <a:ext cx="24384000" cy="13716000"/>
          </a:xfrm>
          <a:prstGeom prst="rect">
            <a:avLst/>
          </a:prstGeom>
          <a:noFill/>
          <a:ln>
            <a:noFill/>
          </a:ln>
        </p:spPr>
      </p:pic>
      <p:sp>
        <p:nvSpPr>
          <p:cNvPr id="27" name="Shape 27"/>
          <p:cNvSpPr txBox="1">
            <a:spLocks noGrp="1"/>
          </p:cNvSpPr>
          <p:nvPr>
            <p:ph type="sldNum" idx="12"/>
          </p:nvPr>
        </p:nvSpPr>
        <p:spPr>
          <a:xfrm>
            <a:off x="11785600" y="12344400"/>
            <a:ext cx="5689600" cy="736601"/>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Shape 6" descr="OCP18_slide_master_top_v2.png"/>
          <p:cNvPicPr preferRelativeResize="0"/>
          <p:nvPr/>
        </p:nvPicPr>
        <p:blipFill rotWithShape="1">
          <a:blip r:embed="rId6">
            <a:alphaModFix/>
          </a:blip>
          <a:srcRect/>
          <a:stretch/>
        </p:blipFill>
        <p:spPr>
          <a:xfrm>
            <a:off x="0" y="0"/>
            <a:ext cx="24384000" cy="13716000"/>
          </a:xfrm>
          <a:prstGeom prst="rect">
            <a:avLst/>
          </a:prstGeom>
          <a:noFill/>
          <a:ln>
            <a:noFill/>
          </a:ln>
        </p:spPr>
      </p:pic>
      <p:sp>
        <p:nvSpPr>
          <p:cNvPr id="7" name="Shape 7"/>
          <p:cNvSpPr txBox="1">
            <a:spLocks noGrp="1"/>
          </p:cNvSpPr>
          <p:nvPr>
            <p:ph type="title"/>
          </p:nvPr>
        </p:nvSpPr>
        <p:spPr>
          <a:xfrm>
            <a:off x="1219200" y="184149"/>
            <a:ext cx="21945600" cy="3016251"/>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1pPr>
            <a:lvl2pPr marR="0" lvl="1"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2pPr>
            <a:lvl3pPr marR="0" lvl="2"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3pPr>
            <a:lvl4pPr marR="0" lvl="3"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4pPr>
            <a:lvl5pPr marR="0" lvl="4"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5pPr>
            <a:lvl6pPr marR="0" lvl="5"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6pPr>
            <a:lvl7pPr marR="0" lvl="6"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7pPr>
            <a:lvl8pPr marR="0" lvl="7"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8pPr>
            <a:lvl9pPr marR="0" lvl="8" algn="l" rtl="0">
              <a:lnSpc>
                <a:spcPct val="90000"/>
              </a:lnSpc>
              <a:spcBef>
                <a:spcPts val="0"/>
              </a:spcBef>
              <a:spcAft>
                <a:spcPts val="0"/>
              </a:spcAft>
              <a:buClr>
                <a:srgbClr val="5F6062"/>
              </a:buClr>
              <a:buSzPts val="10000"/>
              <a:buFont typeface="Source Sans Pro"/>
              <a:buNone/>
              <a:defRPr sz="10000" b="0" i="0" u="none" strike="noStrike" cap="none">
                <a:solidFill>
                  <a:srgbClr val="5F6062"/>
                </a:solidFill>
                <a:latin typeface="Source Sans Pro"/>
                <a:ea typeface="Source Sans Pro"/>
                <a:cs typeface="Source Sans Pro"/>
                <a:sym typeface="Source Sans Pro"/>
              </a:defRPr>
            </a:lvl9pPr>
          </a:lstStyle>
          <a:p>
            <a:endParaRPr/>
          </a:p>
        </p:txBody>
      </p:sp>
      <p:sp>
        <p:nvSpPr>
          <p:cNvPr id="8" name="Shape 8"/>
          <p:cNvSpPr txBox="1">
            <a:spLocks noGrp="1"/>
          </p:cNvSpPr>
          <p:nvPr>
            <p:ph type="body" idx="1"/>
          </p:nvPr>
        </p:nvSpPr>
        <p:spPr>
          <a:xfrm>
            <a:off x="1219200" y="3200400"/>
            <a:ext cx="21945600" cy="10515600"/>
          </a:xfrm>
          <a:prstGeom prst="rect">
            <a:avLst/>
          </a:prstGeom>
          <a:noFill/>
          <a:ln>
            <a:noFill/>
          </a:ln>
        </p:spPr>
        <p:txBody>
          <a:bodyPr spcFirstLastPara="1" wrap="square" lIns="91425" tIns="91425" rIns="91425" bIns="91425" anchor="t" anchorCtr="0"/>
          <a:lstStyle>
            <a:lvl1pPr marL="457200" marR="0" lvl="0"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1pPr>
            <a:lvl2pPr marL="914400" marR="0" lvl="1"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2pPr>
            <a:lvl3pPr marL="1371600" marR="0" lvl="2"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3pPr>
            <a:lvl4pPr marL="1828800" marR="0" lvl="3"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4pPr>
            <a:lvl5pPr marL="2286000" marR="0" lvl="4" indent="-457200" algn="l" rtl="0">
              <a:lnSpc>
                <a:spcPct val="90000"/>
              </a:lnSpc>
              <a:spcBef>
                <a:spcPts val="2000"/>
              </a:spcBef>
              <a:spcAft>
                <a:spcPts val="0"/>
              </a:spcAft>
              <a:buClr>
                <a:srgbClr val="8DC63F"/>
              </a:buClr>
              <a:buSzPts val="3600"/>
              <a:buFont typeface="Arial"/>
              <a:buChar char="o"/>
              <a:defRPr sz="4800" b="0" i="0" u="none" strike="noStrike" cap="none">
                <a:solidFill>
                  <a:srgbClr val="5F6062"/>
                </a:solidFill>
                <a:latin typeface="Source Sans Pro"/>
                <a:ea typeface="Source Sans Pro"/>
                <a:cs typeface="Source Sans Pro"/>
                <a:sym typeface="Source Sans Pro"/>
              </a:defRPr>
            </a:lvl5pPr>
            <a:lvl6pPr marL="2743200" marR="0" lvl="5"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6pPr>
            <a:lvl7pPr marL="3200400" marR="0" lvl="6"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7pPr>
            <a:lvl8pPr marL="3657600" marR="0" lvl="7"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8pPr>
            <a:lvl9pPr marL="4114800" marR="0" lvl="8" indent="-533400" algn="l" rtl="0">
              <a:lnSpc>
                <a:spcPct val="90000"/>
              </a:lnSpc>
              <a:spcBef>
                <a:spcPts val="2000"/>
              </a:spcBef>
              <a:spcAft>
                <a:spcPts val="0"/>
              </a:spcAft>
              <a:buClr>
                <a:srgbClr val="8DC63F"/>
              </a:buClr>
              <a:buSzPts val="4800"/>
              <a:buFont typeface="Arial"/>
              <a:buChar char="•"/>
              <a:defRPr sz="4800" b="0" i="0" u="none" strike="noStrike" cap="none">
                <a:solidFill>
                  <a:srgbClr val="5F6062"/>
                </a:solidFill>
                <a:latin typeface="Source Sans Pro"/>
                <a:ea typeface="Source Sans Pro"/>
                <a:cs typeface="Source Sans Pro"/>
                <a:sym typeface="Source Sans Pro"/>
              </a:defRPr>
            </a:lvl9pPr>
          </a:lstStyle>
          <a:p>
            <a:endParaRPr/>
          </a:p>
        </p:txBody>
      </p:sp>
      <p:sp>
        <p:nvSpPr>
          <p:cNvPr id="9" name="Shape 9"/>
          <p:cNvSpPr txBox="1">
            <a:spLocks noGrp="1"/>
          </p:cNvSpPr>
          <p:nvPr>
            <p:ph type="sldNum" idx="12"/>
          </p:nvPr>
        </p:nvSpPr>
        <p:spPr>
          <a:xfrm>
            <a:off x="11785600" y="12344400"/>
            <a:ext cx="5689600" cy="736601"/>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5F6061"/>
              </a:buClr>
              <a:buSzPts val="2400"/>
              <a:buFont typeface="Source Sans Pro"/>
              <a:buNone/>
              <a:defRPr sz="2400" b="0" i="0" u="none" strike="noStrike" cap="none">
                <a:solidFill>
                  <a:srgbClr val="5F606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tiff"/><Relationship Id="rId13" Type="http://schemas.openxmlformats.org/officeDocument/2006/relationships/image" Target="../media/image34.tiff"/><Relationship Id="rId18" Type="http://schemas.openxmlformats.org/officeDocument/2006/relationships/image" Target="../media/image38.png"/><Relationship Id="rId3" Type="http://schemas.openxmlformats.org/officeDocument/2006/relationships/image" Target="../media/image24.png"/><Relationship Id="rId21" Type="http://schemas.openxmlformats.org/officeDocument/2006/relationships/image" Target="../media/image39.emf"/><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10.xml"/><Relationship Id="rId16" Type="http://schemas.openxmlformats.org/officeDocument/2006/relationships/image" Target="../media/image36.tiff"/><Relationship Id="rId20"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27.tiff"/><Relationship Id="rId11" Type="http://schemas.openxmlformats.org/officeDocument/2006/relationships/image" Target="../media/image32.png"/><Relationship Id="rId5" Type="http://schemas.openxmlformats.org/officeDocument/2006/relationships/image" Target="../media/image26.tiff"/><Relationship Id="rId15" Type="http://schemas.openxmlformats.org/officeDocument/2006/relationships/image" Target="../media/image20.tiff"/><Relationship Id="rId10" Type="http://schemas.openxmlformats.org/officeDocument/2006/relationships/image" Target="../media/image31.tiff"/><Relationship Id="rId19"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30.tiff"/><Relationship Id="rId14" Type="http://schemas.openxmlformats.org/officeDocument/2006/relationships/image" Target="../media/image35.tiff"/></Relationships>
</file>

<file path=ppt/slides/_rels/slide11.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0.tiff"/><Relationship Id="rId7" Type="http://schemas.openxmlformats.org/officeDocument/2006/relationships/image" Target="../media/image44.tif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3.tiff"/><Relationship Id="rId5" Type="http://schemas.openxmlformats.org/officeDocument/2006/relationships/image" Target="../media/image42.tiff"/><Relationship Id="rId10" Type="http://schemas.openxmlformats.org/officeDocument/2006/relationships/image" Target="../media/image47.tiff"/><Relationship Id="rId4" Type="http://schemas.openxmlformats.org/officeDocument/2006/relationships/image" Target="../media/image41.tiff"/><Relationship Id="rId9" Type="http://schemas.openxmlformats.org/officeDocument/2006/relationships/image" Target="../media/image46.tiff"/></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0.emf"/><Relationship Id="rId5" Type="http://schemas.openxmlformats.org/officeDocument/2006/relationships/image" Target="../media/image23.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50.tiff"/><Relationship Id="rId4" Type="http://schemas.openxmlformats.org/officeDocument/2006/relationships/image" Target="../media/image11.png"/><Relationship Id="rId9" Type="http://schemas.openxmlformats.org/officeDocument/2006/relationships/image" Target="../media/image51.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tiff"/><Relationship Id="rId13" Type="http://schemas.openxmlformats.org/officeDocument/2006/relationships/image" Target="../media/image18.jpeg"/><Relationship Id="rId18" Type="http://schemas.openxmlformats.org/officeDocument/2006/relationships/image" Target="../media/image21.tiff"/><Relationship Id="rId3" Type="http://schemas.openxmlformats.org/officeDocument/2006/relationships/image" Target="../media/image6.jpeg"/><Relationship Id="rId7" Type="http://schemas.openxmlformats.org/officeDocument/2006/relationships/image" Target="../media/image12.tiff"/><Relationship Id="rId12" Type="http://schemas.openxmlformats.org/officeDocument/2006/relationships/image" Target="../media/image17.tiff"/><Relationship Id="rId17" Type="http://schemas.openxmlformats.org/officeDocument/2006/relationships/image" Target="../media/image20.tiff"/><Relationship Id="rId2" Type="http://schemas.openxmlformats.org/officeDocument/2006/relationships/notesSlide" Target="../notesSlides/notesSlide6.xml"/><Relationship Id="rId16" Type="http://schemas.openxmlformats.org/officeDocument/2006/relationships/image" Target="../media/image19.tiff"/><Relationship Id="rId1" Type="http://schemas.openxmlformats.org/officeDocument/2006/relationships/slideLayout" Target="../slideLayouts/slideLayout3.xml"/><Relationship Id="rId6" Type="http://schemas.openxmlformats.org/officeDocument/2006/relationships/image" Target="../media/image8.tiff"/><Relationship Id="rId11" Type="http://schemas.openxmlformats.org/officeDocument/2006/relationships/image" Target="../media/image16.tiff"/><Relationship Id="rId5" Type="http://schemas.openxmlformats.org/officeDocument/2006/relationships/image" Target="../media/image11.png"/><Relationship Id="rId15" Type="http://schemas.openxmlformats.org/officeDocument/2006/relationships/image" Target="../media/image10.emf"/><Relationship Id="rId10" Type="http://schemas.openxmlformats.org/officeDocument/2006/relationships/image" Target="../media/image15.tiff"/><Relationship Id="rId4" Type="http://schemas.openxmlformats.org/officeDocument/2006/relationships/image" Target="../media/image7.png"/><Relationship Id="rId9" Type="http://schemas.openxmlformats.org/officeDocument/2006/relationships/image" Target="../media/image14.tiff"/><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3.tiff"/><Relationship Id="rId13" Type="http://schemas.openxmlformats.org/officeDocument/2006/relationships/image" Target="../media/image18.jpeg"/><Relationship Id="rId18" Type="http://schemas.openxmlformats.org/officeDocument/2006/relationships/image" Target="../media/image21.tiff"/><Relationship Id="rId3" Type="http://schemas.openxmlformats.org/officeDocument/2006/relationships/image" Target="../media/image6.jpeg"/><Relationship Id="rId7" Type="http://schemas.openxmlformats.org/officeDocument/2006/relationships/image" Target="../media/image12.tiff"/><Relationship Id="rId12" Type="http://schemas.openxmlformats.org/officeDocument/2006/relationships/image" Target="../media/image17.tiff"/><Relationship Id="rId17" Type="http://schemas.openxmlformats.org/officeDocument/2006/relationships/image" Target="../media/image20.tiff"/><Relationship Id="rId2" Type="http://schemas.openxmlformats.org/officeDocument/2006/relationships/notesSlide" Target="../notesSlides/notesSlide7.xml"/><Relationship Id="rId16" Type="http://schemas.openxmlformats.org/officeDocument/2006/relationships/image" Target="../media/image19.tiff"/><Relationship Id="rId1" Type="http://schemas.openxmlformats.org/officeDocument/2006/relationships/slideLayout" Target="../slideLayouts/slideLayout3.xml"/><Relationship Id="rId6" Type="http://schemas.openxmlformats.org/officeDocument/2006/relationships/image" Target="../media/image8.tiff"/><Relationship Id="rId11" Type="http://schemas.openxmlformats.org/officeDocument/2006/relationships/image" Target="../media/image16.tiff"/><Relationship Id="rId5" Type="http://schemas.openxmlformats.org/officeDocument/2006/relationships/image" Target="../media/image11.png"/><Relationship Id="rId15" Type="http://schemas.openxmlformats.org/officeDocument/2006/relationships/image" Target="../media/image10.emf"/><Relationship Id="rId10" Type="http://schemas.openxmlformats.org/officeDocument/2006/relationships/image" Target="../media/image15.tiff"/><Relationship Id="rId19" Type="http://schemas.openxmlformats.org/officeDocument/2006/relationships/image" Target="../media/image22.tiff"/><Relationship Id="rId4" Type="http://schemas.openxmlformats.org/officeDocument/2006/relationships/image" Target="../media/image7.png"/><Relationship Id="rId9" Type="http://schemas.openxmlformats.org/officeDocument/2006/relationships/image" Target="../media/image14.tiff"/><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048000" y="25695"/>
            <a:ext cx="18288001" cy="1481829"/>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92D050"/>
              </a:buClr>
              <a:buSzPts val="9000"/>
              <a:buFont typeface="Source Sans Pro"/>
              <a:buNone/>
            </a:pPr>
            <a:r>
              <a:rPr lang="en-US" sz="9000" b="1" i="0" u="none" strike="noStrike" cap="none" dirty="0">
                <a:solidFill>
                  <a:srgbClr val="92D050"/>
                </a:solidFill>
                <a:latin typeface="Source Sans Pro"/>
                <a:ea typeface="Source Sans Pro"/>
                <a:cs typeface="Source Sans Pro"/>
                <a:sym typeface="Source Sans Pro"/>
              </a:rPr>
              <a:t>OCP Networking @ Big Switch</a:t>
            </a:r>
            <a:endParaRPr dirty="0"/>
          </a:p>
        </p:txBody>
      </p:sp>
      <p:sp>
        <p:nvSpPr>
          <p:cNvPr id="6" name="Rectangle 5"/>
          <p:cNvSpPr/>
          <p:nvPr/>
        </p:nvSpPr>
        <p:spPr>
          <a:xfrm>
            <a:off x="5080000" y="12202186"/>
            <a:ext cx="15138400" cy="978729"/>
          </a:xfrm>
          <a:prstGeom prst="rect">
            <a:avLst/>
          </a:prstGeom>
        </p:spPr>
        <p:txBody>
          <a:bodyPr wrap="square">
            <a:spAutoFit/>
          </a:bodyPr>
          <a:lstStyle/>
          <a:p>
            <a:pPr marL="838200" lvl="1">
              <a:lnSpc>
                <a:spcPct val="90000"/>
              </a:lnSpc>
              <a:spcBef>
                <a:spcPts val="2000"/>
              </a:spcBef>
              <a:buClr>
                <a:srgbClr val="5F6062"/>
              </a:buClr>
              <a:buSzPts val="6400"/>
            </a:pPr>
            <a:r>
              <a:rPr lang="en-US" sz="6400" b="1" dirty="0">
                <a:solidFill>
                  <a:srgbClr val="5F6062"/>
                </a:solidFill>
                <a:latin typeface="Source Sans Pro" charset="0"/>
                <a:ea typeface="Source Sans Pro" charset="0"/>
                <a:cs typeface="Source Sans Pro" charset="0"/>
                <a:sym typeface="Source Sans Pro"/>
              </a:rPr>
              <a:t>Solution: use Open Network Linux </a:t>
            </a:r>
            <a:endParaRPr lang="en-US" b="1" dirty="0">
              <a:latin typeface="Source Sans Pro" charset="0"/>
              <a:ea typeface="Source Sans Pro" charset="0"/>
              <a:cs typeface="Source Sans Pro" charset="0"/>
            </a:endParaRPr>
          </a:p>
        </p:txBody>
      </p:sp>
      <p:sp>
        <p:nvSpPr>
          <p:cNvPr id="8" name="TextBox 7"/>
          <p:cNvSpPr txBox="1"/>
          <p:nvPr/>
        </p:nvSpPr>
        <p:spPr>
          <a:xfrm>
            <a:off x="19521321" y="2861047"/>
            <a:ext cx="5662056" cy="1401249"/>
          </a:xfrm>
          <a:prstGeom prst="rect">
            <a:avLst/>
          </a:prstGeom>
          <a:noFill/>
        </p:spPr>
        <p:txBody>
          <a:bodyPr wrap="square" rtlCol="0">
            <a:noAutofit/>
          </a:bodyPr>
          <a:lstStyle/>
          <a:p>
            <a:pPr>
              <a:spcBef>
                <a:spcPts val="1200"/>
              </a:spcBef>
            </a:pPr>
            <a:r>
              <a:rPr lang="en-US" sz="3200" b="1" dirty="0">
                <a:solidFill>
                  <a:schemeClr val="tx1">
                    <a:lumMod val="50000"/>
                  </a:schemeClr>
                </a:solidFill>
              </a:rPr>
              <a:t>Switching Fabrics for </a:t>
            </a:r>
            <a:r>
              <a:rPr lang="en-US" sz="3200" b="1" dirty="0" err="1">
                <a:solidFill>
                  <a:schemeClr val="tx1">
                    <a:lumMod val="50000"/>
                  </a:schemeClr>
                </a:solidFill>
              </a:rPr>
              <a:t>vCenter</a:t>
            </a:r>
            <a:r>
              <a:rPr lang="en-US" sz="3200" b="1" dirty="0">
                <a:solidFill>
                  <a:schemeClr val="tx1">
                    <a:lumMod val="50000"/>
                  </a:schemeClr>
                </a:solidFill>
              </a:rPr>
              <a:t> / NSX /    Containers / OpenStack</a:t>
            </a:r>
          </a:p>
        </p:txBody>
      </p:sp>
      <p:sp>
        <p:nvSpPr>
          <p:cNvPr id="9" name="Right Brace 8"/>
          <p:cNvSpPr/>
          <p:nvPr/>
        </p:nvSpPr>
        <p:spPr>
          <a:xfrm flipH="1">
            <a:off x="16379660" y="2518487"/>
            <a:ext cx="644940" cy="8962313"/>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3600">
              <a:solidFill>
                <a:schemeClr val="tx1">
                  <a:lumMod val="50000"/>
                </a:schemeClr>
              </a:solidFill>
            </a:endParaRPr>
          </a:p>
        </p:txBody>
      </p:sp>
      <p:sp>
        <p:nvSpPr>
          <p:cNvPr id="10" name="Rectangle 9"/>
          <p:cNvSpPr/>
          <p:nvPr/>
        </p:nvSpPr>
        <p:spPr>
          <a:xfrm>
            <a:off x="9135975" y="8045537"/>
            <a:ext cx="6222455" cy="1200329"/>
          </a:xfrm>
          <a:prstGeom prst="rect">
            <a:avLst/>
          </a:prstGeom>
        </p:spPr>
        <p:txBody>
          <a:bodyPr wrap="square">
            <a:spAutoFit/>
          </a:bodyPr>
          <a:lstStyle/>
          <a:p>
            <a:pPr algn="ctr"/>
            <a:r>
              <a:rPr lang="en-US" sz="3600" dirty="0">
                <a:solidFill>
                  <a:schemeClr val="tx1">
                    <a:lumMod val="50000"/>
                  </a:schemeClr>
                </a:solidFill>
              </a:rPr>
              <a:t>SDN Software for Open Networking Hardware</a:t>
            </a:r>
          </a:p>
        </p:txBody>
      </p:sp>
      <p:pic>
        <p:nvPicPr>
          <p:cNvPr id="11" name="Picture 10" descr="icon-Big_Switch_Fabric-60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31984" y="2878092"/>
            <a:ext cx="1934747" cy="1663885"/>
          </a:xfrm>
          <a:prstGeom prst="rect">
            <a:avLst/>
          </a:prstGeom>
        </p:spPr>
      </p:pic>
      <p:sp>
        <p:nvSpPr>
          <p:cNvPr id="12" name="TextBox 11"/>
          <p:cNvSpPr txBox="1"/>
          <p:nvPr/>
        </p:nvSpPr>
        <p:spPr>
          <a:xfrm>
            <a:off x="19557441" y="5261883"/>
            <a:ext cx="4936507" cy="1406900"/>
          </a:xfrm>
          <a:prstGeom prst="rect">
            <a:avLst/>
          </a:prstGeom>
          <a:noFill/>
        </p:spPr>
        <p:txBody>
          <a:bodyPr wrap="square" rtlCol="0">
            <a:noAutofit/>
          </a:bodyPr>
          <a:lstStyle/>
          <a:p>
            <a:pPr>
              <a:spcBef>
                <a:spcPts val="1200"/>
              </a:spcBef>
            </a:pPr>
            <a:r>
              <a:rPr lang="en-US" sz="3200" b="1" dirty="0">
                <a:solidFill>
                  <a:schemeClr val="tx1">
                    <a:lumMod val="50000"/>
                  </a:schemeClr>
                </a:solidFill>
              </a:rPr>
              <a:t>Monitoring Fabrics for Datacenter Visibility</a:t>
            </a: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475259" y="7228373"/>
            <a:ext cx="1919683" cy="1651376"/>
          </a:xfrm>
          <a:prstGeom prst="rect">
            <a:avLst/>
          </a:prstGeom>
        </p:spPr>
      </p:pic>
      <p:sp>
        <p:nvSpPr>
          <p:cNvPr id="14" name="TextBox 13"/>
          <p:cNvSpPr txBox="1"/>
          <p:nvPr/>
        </p:nvSpPr>
        <p:spPr>
          <a:xfrm>
            <a:off x="19512063" y="7356639"/>
            <a:ext cx="4570754" cy="1406900"/>
          </a:xfrm>
          <a:prstGeom prst="rect">
            <a:avLst/>
          </a:prstGeom>
          <a:noFill/>
        </p:spPr>
        <p:txBody>
          <a:bodyPr wrap="square" rtlCol="0">
            <a:noAutofit/>
          </a:bodyPr>
          <a:lstStyle/>
          <a:p>
            <a:pPr>
              <a:spcBef>
                <a:spcPts val="1200"/>
              </a:spcBef>
            </a:pPr>
            <a:r>
              <a:rPr lang="en-US" sz="3200" b="1" dirty="0">
                <a:solidFill>
                  <a:schemeClr val="tx1">
                    <a:lumMod val="50000"/>
                  </a:schemeClr>
                </a:solidFill>
              </a:rPr>
              <a:t>Security Fabrics for NG-DMZs</a:t>
            </a:r>
          </a:p>
        </p:txBody>
      </p:sp>
      <p:pic>
        <p:nvPicPr>
          <p:cNvPr id="15" name="Picture 14"/>
          <p:cNvPicPr>
            <a:picLocks noChangeAspect="1"/>
          </p:cNvPicPr>
          <p:nvPr/>
        </p:nvPicPr>
        <p:blipFill>
          <a:blip r:embed="rId5"/>
          <a:stretch>
            <a:fillRect/>
          </a:stretch>
        </p:blipFill>
        <p:spPr>
          <a:xfrm>
            <a:off x="8875647" y="6076733"/>
            <a:ext cx="6714676" cy="162577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35047" y="3060004"/>
            <a:ext cx="2720126" cy="454241"/>
          </a:xfrm>
          <a:prstGeom prst="rect">
            <a:avLst/>
          </a:prstGeom>
        </p:spPr>
      </p:pic>
      <p:pic>
        <p:nvPicPr>
          <p:cNvPr id="17" name="Picture 16" descr="bigtap.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55876" y="5061342"/>
            <a:ext cx="1994759" cy="1729403"/>
          </a:xfrm>
          <a:prstGeom prst="rect">
            <a:avLst/>
          </a:prstGeom>
        </p:spPr>
      </p:pic>
      <p:sp>
        <p:nvSpPr>
          <p:cNvPr id="18" name="Right Brace 17"/>
          <p:cNvSpPr/>
          <p:nvPr/>
        </p:nvSpPr>
        <p:spPr>
          <a:xfrm>
            <a:off x="7020204" y="2518487"/>
            <a:ext cx="929219" cy="8962313"/>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3600">
              <a:solidFill>
                <a:schemeClr val="tx1">
                  <a:lumMod val="50000"/>
                </a:schemeClr>
              </a:solidFill>
            </a:endParaRPr>
          </a:p>
        </p:txBody>
      </p:sp>
      <p:grpSp>
        <p:nvGrpSpPr>
          <p:cNvPr id="19" name="Group 18"/>
          <p:cNvGrpSpPr/>
          <p:nvPr/>
        </p:nvGrpSpPr>
        <p:grpSpPr>
          <a:xfrm>
            <a:off x="412143" y="4682791"/>
            <a:ext cx="6558802" cy="1456942"/>
            <a:chOff x="444500" y="2242153"/>
            <a:chExt cx="3724747" cy="827397"/>
          </a:xfrm>
        </p:grpSpPr>
        <p:pic>
          <p:nvPicPr>
            <p:cNvPr id="20" name="Picture 19"/>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44500" y="2242153"/>
              <a:ext cx="2009257" cy="827397"/>
            </a:xfrm>
            <a:prstGeom prst="rect">
              <a:avLst/>
            </a:prstGeom>
            <a:effectLst>
              <a:softEdge rad="50800"/>
            </a:effectLst>
          </p:spPr>
        </p:pic>
        <p:pic>
          <p:nvPicPr>
            <p:cNvPr id="21" name="Picture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68440" y="2298138"/>
              <a:ext cx="1600807" cy="668072"/>
            </a:xfrm>
            <a:prstGeom prst="rect">
              <a:avLst/>
            </a:prstGeom>
            <a:solidFill>
              <a:srgbClr val="FFFFFF">
                <a:alpha val="67059"/>
              </a:srgbClr>
            </a:solidFill>
          </p:spPr>
        </p:pic>
      </p:grpSp>
      <p:grpSp>
        <p:nvGrpSpPr>
          <p:cNvPr id="22" name="Group 21"/>
          <p:cNvGrpSpPr/>
          <p:nvPr/>
        </p:nvGrpSpPr>
        <p:grpSpPr>
          <a:xfrm>
            <a:off x="542681" y="2957479"/>
            <a:ext cx="2829082" cy="854426"/>
            <a:chOff x="2525551" y="1394758"/>
            <a:chExt cx="2118646" cy="639864"/>
          </a:xfrm>
        </p:grpSpPr>
        <p:pic>
          <p:nvPicPr>
            <p:cNvPr id="23" name="Picture 2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650692" y="1817079"/>
              <a:ext cx="1841309" cy="217543"/>
            </a:xfrm>
            <a:prstGeom prst="rect">
              <a:avLst/>
            </a:prstGeom>
          </p:spPr>
        </p:pic>
        <p:pic>
          <p:nvPicPr>
            <p:cNvPr id="24" name="Picture 23"/>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525551" y="1394758"/>
              <a:ext cx="1752199" cy="179978"/>
            </a:xfrm>
            <a:prstGeom prst="rect">
              <a:avLst/>
            </a:prstGeom>
          </p:spPr>
        </p:pic>
        <p:pic>
          <p:nvPicPr>
            <p:cNvPr id="25" name="Picture 24"/>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719433" y="1587494"/>
              <a:ext cx="1924764" cy="206911"/>
            </a:xfrm>
            <a:prstGeom prst="rect">
              <a:avLst/>
            </a:prstGeom>
          </p:spPr>
        </p:pic>
      </p:grpSp>
      <p:grpSp>
        <p:nvGrpSpPr>
          <p:cNvPr id="27" name="Group 26"/>
          <p:cNvGrpSpPr/>
          <p:nvPr/>
        </p:nvGrpSpPr>
        <p:grpSpPr bwMode="auto">
          <a:xfrm>
            <a:off x="4377965" y="2330571"/>
            <a:ext cx="1294223" cy="431670"/>
            <a:chOff x="8651875" y="-2179638"/>
            <a:chExt cx="4854575" cy="1619250"/>
          </a:xfrm>
          <a:solidFill>
            <a:sysClr val="window" lastClr="FFFFFF"/>
          </a:solidFill>
        </p:grpSpPr>
        <p:sp>
          <p:nvSpPr>
            <p:cNvPr id="28" name="Freeform 17"/>
            <p:cNvSpPr>
              <a:spLocks noEditPoints="1"/>
            </p:cNvSpPr>
            <p:nvPr/>
          </p:nvSpPr>
          <p:spPr bwMode="auto">
            <a:xfrm>
              <a:off x="8651875" y="-2179638"/>
              <a:ext cx="4854575" cy="1619250"/>
            </a:xfrm>
            <a:custGeom>
              <a:avLst/>
              <a:gdLst>
                <a:gd name="T0" fmla="*/ 3058 w 3058"/>
                <a:gd name="T1" fmla="*/ 1020 h 1020"/>
                <a:gd name="T2" fmla="*/ 0 w 3058"/>
                <a:gd name="T3" fmla="*/ 1020 h 1020"/>
                <a:gd name="T4" fmla="*/ 0 w 3058"/>
                <a:gd name="T5" fmla="*/ 0 h 1020"/>
                <a:gd name="T6" fmla="*/ 3058 w 3058"/>
                <a:gd name="T7" fmla="*/ 0 h 1020"/>
                <a:gd name="T8" fmla="*/ 3058 w 3058"/>
                <a:gd name="T9" fmla="*/ 1020 h 1020"/>
                <a:gd name="T10" fmla="*/ 113 w 3058"/>
                <a:gd name="T11" fmla="*/ 906 h 1020"/>
                <a:gd name="T12" fmla="*/ 2944 w 3058"/>
                <a:gd name="T13" fmla="*/ 906 h 1020"/>
                <a:gd name="T14" fmla="*/ 2944 w 3058"/>
                <a:gd name="T15" fmla="*/ 114 h 1020"/>
                <a:gd name="T16" fmla="*/ 113 w 3058"/>
                <a:gd name="T17" fmla="*/ 114 h 1020"/>
                <a:gd name="T18" fmla="*/ 113 w 3058"/>
                <a:gd name="T19" fmla="*/ 906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8" h="1020">
                  <a:moveTo>
                    <a:pt x="3058" y="1020"/>
                  </a:moveTo>
                  <a:lnTo>
                    <a:pt x="0" y="1020"/>
                  </a:lnTo>
                  <a:lnTo>
                    <a:pt x="0" y="0"/>
                  </a:lnTo>
                  <a:lnTo>
                    <a:pt x="3058" y="0"/>
                  </a:lnTo>
                  <a:lnTo>
                    <a:pt x="3058" y="1020"/>
                  </a:lnTo>
                  <a:close/>
                  <a:moveTo>
                    <a:pt x="113" y="906"/>
                  </a:moveTo>
                  <a:lnTo>
                    <a:pt x="2944" y="906"/>
                  </a:lnTo>
                  <a:lnTo>
                    <a:pt x="2944" y="114"/>
                  </a:lnTo>
                  <a:lnTo>
                    <a:pt x="113" y="114"/>
                  </a:lnTo>
                  <a:lnTo>
                    <a:pt x="113" y="906"/>
                  </a:lnTo>
                  <a:close/>
                </a:path>
              </a:pathLst>
            </a:custGeom>
            <a:grpFill/>
            <a:ln>
              <a:noFill/>
            </a:ln>
            <a:extLst/>
          </p:spPr>
          <p:txBody>
            <a:bodyPr/>
            <a:lstStyle/>
            <a:p>
              <a:pPr marL="0" marR="0" lvl="0" indent="0" defTabSz="407789"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chemeClr val="tx1">
                    <a:lumMod val="50000"/>
                  </a:schemeClr>
                </a:solidFill>
                <a:effectLst/>
                <a:uLnTx/>
                <a:uFillTx/>
                <a:latin typeface="Calibri" panose="020F0502020204030204" pitchFamily="34" charset="0"/>
                <a:ea typeface="MS PGothic" panose="020B0600070205080204" pitchFamily="34" charset="-128"/>
              </a:endParaRPr>
            </a:p>
          </p:txBody>
        </p:sp>
        <p:sp>
          <p:nvSpPr>
            <p:cNvPr id="29" name="Oval 18"/>
            <p:cNvSpPr>
              <a:spLocks noChangeArrowheads="1"/>
            </p:cNvSpPr>
            <p:nvPr/>
          </p:nvSpPr>
          <p:spPr bwMode="auto">
            <a:xfrm>
              <a:off x="12426950" y="-1636713"/>
              <a:ext cx="541338" cy="538162"/>
            </a:xfrm>
            <a:prstGeom prst="ellipse">
              <a:avLst/>
            </a:prstGeom>
            <a:grpFill/>
            <a:ln>
              <a:noFill/>
            </a:ln>
            <a:extLst/>
          </p:spPr>
          <p:txBody>
            <a:bodyPr/>
            <a:lstStyle/>
            <a:p>
              <a:pPr marL="0" marR="0" lvl="0" indent="0" defTabSz="407789"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chemeClr val="tx1">
                    <a:lumMod val="50000"/>
                  </a:schemeClr>
                </a:solidFill>
                <a:effectLst/>
                <a:uLnTx/>
                <a:uFillTx/>
                <a:latin typeface="Calibri" panose="020F0502020204030204" pitchFamily="34" charset="0"/>
                <a:ea typeface="MS PGothic" panose="020B0600070205080204" pitchFamily="34" charset="-128"/>
              </a:endParaRPr>
            </a:p>
          </p:txBody>
        </p:sp>
        <p:sp>
          <p:nvSpPr>
            <p:cNvPr id="30" name="Rectangle 19"/>
            <p:cNvSpPr>
              <a:spLocks noChangeArrowheads="1"/>
            </p:cNvSpPr>
            <p:nvPr/>
          </p:nvSpPr>
          <p:spPr bwMode="auto">
            <a:xfrm>
              <a:off x="9193213" y="-1636713"/>
              <a:ext cx="176213" cy="538162"/>
            </a:xfrm>
            <a:prstGeom prst="rect">
              <a:avLst/>
            </a:prstGeom>
            <a:grpFill/>
            <a:ln>
              <a:noFill/>
            </a:ln>
            <a:extLst/>
          </p:spPr>
          <p:txBody>
            <a:bodyPr/>
            <a:lstStyle/>
            <a:p>
              <a:pPr marL="0" marR="0" lvl="0" indent="0" defTabSz="407789"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chemeClr val="tx1">
                    <a:lumMod val="50000"/>
                  </a:schemeClr>
                </a:solidFill>
                <a:effectLst/>
                <a:uLnTx/>
                <a:uFillTx/>
                <a:latin typeface="Calibri" panose="020F0502020204030204" pitchFamily="34" charset="0"/>
                <a:ea typeface="MS PGothic" panose="020B0600070205080204" pitchFamily="34" charset="-128"/>
              </a:endParaRPr>
            </a:p>
          </p:txBody>
        </p:sp>
        <p:sp>
          <p:nvSpPr>
            <p:cNvPr id="31" name="Rectangle 20"/>
            <p:cNvSpPr>
              <a:spLocks noChangeArrowheads="1"/>
            </p:cNvSpPr>
            <p:nvPr/>
          </p:nvSpPr>
          <p:spPr bwMode="auto">
            <a:xfrm>
              <a:off x="9550400" y="-1636713"/>
              <a:ext cx="180975" cy="538162"/>
            </a:xfrm>
            <a:prstGeom prst="rect">
              <a:avLst/>
            </a:prstGeom>
            <a:grpFill/>
            <a:ln>
              <a:noFill/>
            </a:ln>
            <a:extLst/>
          </p:spPr>
          <p:txBody>
            <a:bodyPr/>
            <a:lstStyle/>
            <a:p>
              <a:pPr marL="0" marR="0" lvl="0" indent="0" defTabSz="407789"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chemeClr val="tx1">
                    <a:lumMod val="50000"/>
                  </a:schemeClr>
                </a:solidFill>
                <a:effectLst/>
                <a:uLnTx/>
                <a:uFillTx/>
                <a:latin typeface="Calibri" panose="020F0502020204030204" pitchFamily="34" charset="0"/>
                <a:ea typeface="MS PGothic" panose="020B0600070205080204" pitchFamily="34" charset="-128"/>
              </a:endParaRPr>
            </a:p>
          </p:txBody>
        </p:sp>
        <p:sp>
          <p:nvSpPr>
            <p:cNvPr id="32" name="Rectangle 21"/>
            <p:cNvSpPr>
              <a:spLocks noChangeArrowheads="1"/>
            </p:cNvSpPr>
            <p:nvPr/>
          </p:nvSpPr>
          <p:spPr bwMode="auto">
            <a:xfrm>
              <a:off x="9912350" y="-1636713"/>
              <a:ext cx="176213" cy="538162"/>
            </a:xfrm>
            <a:prstGeom prst="rect">
              <a:avLst/>
            </a:prstGeom>
            <a:grpFill/>
            <a:ln>
              <a:noFill/>
            </a:ln>
            <a:extLst/>
          </p:spPr>
          <p:txBody>
            <a:bodyPr/>
            <a:lstStyle/>
            <a:p>
              <a:pPr marL="0" marR="0" lvl="0" indent="0" defTabSz="407789"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chemeClr val="tx1">
                    <a:lumMod val="50000"/>
                  </a:schemeClr>
                </a:solidFill>
                <a:effectLst/>
                <a:uLnTx/>
                <a:uFillTx/>
                <a:latin typeface="Calibri" panose="020F0502020204030204" pitchFamily="34" charset="0"/>
                <a:ea typeface="MS PGothic" panose="020B0600070205080204" pitchFamily="34" charset="-128"/>
              </a:endParaRPr>
            </a:p>
          </p:txBody>
        </p:sp>
        <p:sp>
          <p:nvSpPr>
            <p:cNvPr id="33" name="Rectangle 22"/>
            <p:cNvSpPr>
              <a:spLocks noChangeArrowheads="1"/>
            </p:cNvSpPr>
            <p:nvPr/>
          </p:nvSpPr>
          <p:spPr bwMode="auto">
            <a:xfrm>
              <a:off x="10269538" y="-1636713"/>
              <a:ext cx="180975" cy="538162"/>
            </a:xfrm>
            <a:prstGeom prst="rect">
              <a:avLst/>
            </a:prstGeom>
            <a:grpFill/>
            <a:ln>
              <a:noFill/>
            </a:ln>
            <a:extLst/>
          </p:spPr>
          <p:txBody>
            <a:bodyPr/>
            <a:lstStyle/>
            <a:p>
              <a:pPr marL="0" marR="0" lvl="0" indent="0" defTabSz="407789"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chemeClr val="tx1">
                    <a:lumMod val="50000"/>
                  </a:schemeClr>
                </a:solidFill>
                <a:effectLst/>
                <a:uLnTx/>
                <a:uFillTx/>
                <a:latin typeface="Calibri" panose="020F0502020204030204" pitchFamily="34" charset="0"/>
                <a:ea typeface="MS PGothic" panose="020B0600070205080204" pitchFamily="34" charset="-128"/>
              </a:endParaRPr>
            </a:p>
          </p:txBody>
        </p:sp>
        <p:sp>
          <p:nvSpPr>
            <p:cNvPr id="34" name="Rectangle 23"/>
            <p:cNvSpPr>
              <a:spLocks noChangeArrowheads="1"/>
            </p:cNvSpPr>
            <p:nvPr/>
          </p:nvSpPr>
          <p:spPr bwMode="auto">
            <a:xfrm>
              <a:off x="10631488" y="-1636713"/>
              <a:ext cx="180975" cy="538162"/>
            </a:xfrm>
            <a:prstGeom prst="rect">
              <a:avLst/>
            </a:prstGeom>
            <a:grpFill/>
            <a:ln>
              <a:noFill/>
            </a:ln>
            <a:extLst/>
          </p:spPr>
          <p:txBody>
            <a:bodyPr/>
            <a:lstStyle/>
            <a:p>
              <a:pPr marL="0" marR="0" lvl="0" indent="0" defTabSz="407789"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chemeClr val="tx1">
                    <a:lumMod val="50000"/>
                  </a:schemeClr>
                </a:solidFill>
                <a:effectLst/>
                <a:uLnTx/>
                <a:uFillTx/>
                <a:latin typeface="Calibri" panose="020F0502020204030204" pitchFamily="34" charset="0"/>
                <a:ea typeface="MS PGothic" panose="020B0600070205080204" pitchFamily="34" charset="-128"/>
              </a:endParaRPr>
            </a:p>
          </p:txBody>
        </p:sp>
        <p:sp>
          <p:nvSpPr>
            <p:cNvPr id="35" name="Rectangle 24"/>
            <p:cNvSpPr>
              <a:spLocks noChangeArrowheads="1"/>
            </p:cNvSpPr>
            <p:nvPr/>
          </p:nvSpPr>
          <p:spPr bwMode="auto">
            <a:xfrm>
              <a:off x="11888788" y="-1460500"/>
              <a:ext cx="179388" cy="180975"/>
            </a:xfrm>
            <a:prstGeom prst="rect">
              <a:avLst/>
            </a:prstGeom>
            <a:grpFill/>
            <a:ln>
              <a:noFill/>
            </a:ln>
            <a:extLst/>
          </p:spPr>
          <p:txBody>
            <a:bodyPr/>
            <a:lstStyle/>
            <a:p>
              <a:pPr marL="0" marR="0" lvl="0" indent="0" defTabSz="407789"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chemeClr val="tx1">
                    <a:lumMod val="50000"/>
                  </a:schemeClr>
                </a:solidFill>
                <a:effectLst/>
                <a:uLnTx/>
                <a:uFillTx/>
                <a:latin typeface="Calibri" panose="020F0502020204030204" pitchFamily="34" charset="0"/>
                <a:ea typeface="MS PGothic" panose="020B0600070205080204" pitchFamily="34" charset="-128"/>
              </a:endParaRPr>
            </a:p>
          </p:txBody>
        </p:sp>
        <p:sp>
          <p:nvSpPr>
            <p:cNvPr id="36" name="Rectangle 25"/>
            <p:cNvSpPr>
              <a:spLocks noChangeArrowheads="1"/>
            </p:cNvSpPr>
            <p:nvPr/>
          </p:nvSpPr>
          <p:spPr bwMode="auto">
            <a:xfrm>
              <a:off x="11530013" y="-1460500"/>
              <a:ext cx="177800" cy="180975"/>
            </a:xfrm>
            <a:prstGeom prst="rect">
              <a:avLst/>
            </a:prstGeom>
            <a:grpFill/>
            <a:ln>
              <a:noFill/>
            </a:ln>
            <a:extLst/>
          </p:spPr>
          <p:txBody>
            <a:bodyPr/>
            <a:lstStyle/>
            <a:p>
              <a:pPr marL="0" marR="0" lvl="0" indent="0" defTabSz="407789"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chemeClr val="tx1">
                    <a:lumMod val="50000"/>
                  </a:schemeClr>
                </a:solidFill>
                <a:effectLst/>
                <a:uLnTx/>
                <a:uFillTx/>
                <a:latin typeface="Calibri" panose="020F0502020204030204" pitchFamily="34" charset="0"/>
                <a:ea typeface="MS PGothic" panose="020B0600070205080204" pitchFamily="34" charset="-128"/>
              </a:endParaRPr>
            </a:p>
          </p:txBody>
        </p:sp>
        <p:sp>
          <p:nvSpPr>
            <p:cNvPr id="37" name="Rectangle 26"/>
            <p:cNvSpPr>
              <a:spLocks noChangeArrowheads="1"/>
            </p:cNvSpPr>
            <p:nvPr/>
          </p:nvSpPr>
          <p:spPr bwMode="auto">
            <a:xfrm>
              <a:off x="11169650" y="-1460500"/>
              <a:ext cx="180975" cy="180975"/>
            </a:xfrm>
            <a:prstGeom prst="rect">
              <a:avLst/>
            </a:prstGeom>
            <a:grpFill/>
            <a:ln>
              <a:noFill/>
            </a:ln>
            <a:extLst/>
          </p:spPr>
          <p:txBody>
            <a:bodyPr/>
            <a:lstStyle/>
            <a:p>
              <a:pPr marL="0" marR="0" lvl="0" indent="0" defTabSz="407789"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chemeClr val="tx1">
                    <a:lumMod val="50000"/>
                  </a:schemeClr>
                </a:solidFill>
                <a:effectLst/>
                <a:uLnTx/>
                <a:uFillTx/>
                <a:latin typeface="Calibri" panose="020F0502020204030204" pitchFamily="34" charset="0"/>
                <a:ea typeface="MS PGothic" panose="020B0600070205080204" pitchFamily="34" charset="-128"/>
              </a:endParaRPr>
            </a:p>
          </p:txBody>
        </p:sp>
      </p:grpSp>
      <p:sp>
        <p:nvSpPr>
          <p:cNvPr id="39" name="Rectangle 38"/>
          <p:cNvSpPr/>
          <p:nvPr/>
        </p:nvSpPr>
        <p:spPr>
          <a:xfrm>
            <a:off x="5656480" y="5347590"/>
            <a:ext cx="284051" cy="400109"/>
          </a:xfrm>
          <a:prstGeom prst="rect">
            <a:avLst/>
          </a:prstGeom>
        </p:spPr>
        <p:txBody>
          <a:bodyPr wrap="none">
            <a:spAutoFit/>
          </a:bodyPr>
          <a:lstStyle/>
          <a:p>
            <a:r>
              <a:rPr lang="en-US" sz="2000">
                <a:solidFill>
                  <a:schemeClr val="tx1">
                    <a:lumMod val="50000"/>
                  </a:schemeClr>
                </a:solidFill>
              </a:rPr>
              <a:t>*</a:t>
            </a:r>
          </a:p>
        </p:txBody>
      </p:sp>
      <p:pic>
        <p:nvPicPr>
          <p:cNvPr id="7" name="Picture 6"/>
          <p:cNvPicPr>
            <a:picLocks noChangeAspect="1"/>
          </p:cNvPicPr>
          <p:nvPr/>
        </p:nvPicPr>
        <p:blipFill>
          <a:blip r:embed="rId13"/>
          <a:stretch>
            <a:fillRect/>
          </a:stretch>
        </p:blipFill>
        <p:spPr>
          <a:xfrm>
            <a:off x="4004259" y="7385287"/>
            <a:ext cx="3114558" cy="1183532"/>
          </a:xfrm>
          <a:prstGeom prst="rect">
            <a:avLst/>
          </a:prstGeom>
        </p:spPr>
      </p:pic>
      <p:grpSp>
        <p:nvGrpSpPr>
          <p:cNvPr id="44" name="Group 43"/>
          <p:cNvGrpSpPr/>
          <p:nvPr/>
        </p:nvGrpSpPr>
        <p:grpSpPr>
          <a:xfrm>
            <a:off x="484517" y="6228766"/>
            <a:ext cx="3342596" cy="3239215"/>
            <a:chOff x="552786" y="7233695"/>
            <a:chExt cx="2949005" cy="2857797"/>
          </a:xfrm>
        </p:grpSpPr>
        <p:pic>
          <p:nvPicPr>
            <p:cNvPr id="41" name="Picture 40"/>
            <p:cNvPicPr>
              <a:picLocks noChangeAspect="1"/>
            </p:cNvPicPr>
            <p:nvPr/>
          </p:nvPicPr>
          <p:blipFill>
            <a:blip r:embed="rId14"/>
            <a:stretch>
              <a:fillRect/>
            </a:stretch>
          </p:blipFill>
          <p:spPr>
            <a:xfrm>
              <a:off x="566059" y="7592393"/>
              <a:ext cx="2907722" cy="2122816"/>
            </a:xfrm>
            <a:prstGeom prst="rect">
              <a:avLst/>
            </a:prstGeom>
          </p:spPr>
        </p:pic>
        <p:pic>
          <p:nvPicPr>
            <p:cNvPr id="42" name="Picture 41"/>
            <p:cNvPicPr>
              <a:picLocks noChangeAspect="1"/>
            </p:cNvPicPr>
            <p:nvPr/>
          </p:nvPicPr>
          <p:blipFill>
            <a:blip r:embed="rId15"/>
            <a:stretch>
              <a:fillRect/>
            </a:stretch>
          </p:blipFill>
          <p:spPr>
            <a:xfrm>
              <a:off x="566059" y="7233695"/>
              <a:ext cx="2935732" cy="2143264"/>
            </a:xfrm>
            <a:prstGeom prst="rect">
              <a:avLst/>
            </a:prstGeom>
          </p:spPr>
        </p:pic>
        <p:pic>
          <p:nvPicPr>
            <p:cNvPr id="43" name="Picture 42"/>
            <p:cNvPicPr>
              <a:picLocks noChangeAspect="1"/>
            </p:cNvPicPr>
            <p:nvPr/>
          </p:nvPicPr>
          <p:blipFill>
            <a:blip r:embed="rId16"/>
            <a:stretch>
              <a:fillRect/>
            </a:stretch>
          </p:blipFill>
          <p:spPr>
            <a:xfrm>
              <a:off x="552786" y="7945121"/>
              <a:ext cx="2939986" cy="2146371"/>
            </a:xfrm>
            <a:prstGeom prst="rect">
              <a:avLst/>
            </a:prstGeom>
          </p:spPr>
        </p:pic>
      </p:grpSp>
      <p:pic>
        <p:nvPicPr>
          <p:cNvPr id="47" name="Picture 4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484517" y="9307065"/>
            <a:ext cx="1919683" cy="1651376"/>
          </a:xfrm>
          <a:prstGeom prst="rect">
            <a:avLst/>
          </a:prstGeom>
        </p:spPr>
      </p:pic>
      <p:sp>
        <p:nvSpPr>
          <p:cNvPr id="48" name="TextBox 47"/>
          <p:cNvSpPr txBox="1"/>
          <p:nvPr/>
        </p:nvSpPr>
        <p:spPr>
          <a:xfrm>
            <a:off x="19521321" y="9435331"/>
            <a:ext cx="4570754" cy="1406900"/>
          </a:xfrm>
          <a:prstGeom prst="rect">
            <a:avLst/>
          </a:prstGeom>
          <a:noFill/>
        </p:spPr>
        <p:txBody>
          <a:bodyPr wrap="square" rtlCol="0">
            <a:noAutofit/>
          </a:bodyPr>
          <a:lstStyle/>
          <a:p>
            <a:pPr>
              <a:spcBef>
                <a:spcPts val="1200"/>
              </a:spcBef>
            </a:pPr>
            <a:r>
              <a:rPr lang="en-US" sz="3200" b="1" dirty="0">
                <a:solidFill>
                  <a:schemeClr val="tx1">
                    <a:lumMod val="50000"/>
                  </a:schemeClr>
                </a:solidFill>
              </a:rPr>
              <a:t>ONL based new products</a:t>
            </a:r>
          </a:p>
        </p:txBody>
      </p:sp>
      <p:pic>
        <p:nvPicPr>
          <p:cNvPr id="49" name="Picture 48"/>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7881600" y="9596114"/>
            <a:ext cx="1219200" cy="1123650"/>
          </a:xfrm>
          <a:prstGeom prst="rect">
            <a:avLst/>
          </a:prstGeom>
        </p:spPr>
      </p:pic>
      <p:sp>
        <p:nvSpPr>
          <p:cNvPr id="45" name="Rectangle 44"/>
          <p:cNvSpPr/>
          <p:nvPr/>
        </p:nvSpPr>
        <p:spPr>
          <a:xfrm>
            <a:off x="18093097" y="9581300"/>
            <a:ext cx="800219" cy="830997"/>
          </a:xfrm>
          <a:prstGeom prst="rect">
            <a:avLst/>
          </a:prstGeom>
        </p:spPr>
        <p:txBody>
          <a:bodyPr wrap="none">
            <a:spAutoFit/>
          </a:bodyPr>
          <a:lstStyle/>
          <a:p>
            <a:r>
              <a:rPr lang="is-IS" sz="4800" b="1">
                <a:solidFill>
                  <a:schemeClr val="bg1"/>
                </a:solidFill>
              </a:rPr>
              <a:t>…</a:t>
            </a:r>
            <a:endParaRPr lang="en-US" sz="4800" b="1" dirty="0">
              <a:solidFill>
                <a:schemeClr val="bg1"/>
              </a:solidFill>
            </a:endParaRPr>
          </a:p>
        </p:txBody>
      </p:sp>
      <p:pic>
        <p:nvPicPr>
          <p:cNvPr id="55" name="Picture 54"/>
          <p:cNvPicPr>
            <a:picLocks noChangeAspect="1"/>
          </p:cNvPicPr>
          <p:nvPr/>
        </p:nvPicPr>
        <p:blipFill rotWithShape="1">
          <a:blip r:embed="rId18" cstate="print">
            <a:extLst>
              <a:ext uri="{BEBA8EAE-BF5A-486C-A8C5-ECC9F3942E4B}">
                <a14:imgProps xmlns:a14="http://schemas.microsoft.com/office/drawing/2010/main">
                  <a14:imgLayer r:embed="rId19">
                    <a14:imgEffect>
                      <a14:artisticBlur/>
                    </a14:imgEffect>
                  </a14:imgLayer>
                </a14:imgProps>
              </a:ext>
              <a:ext uri="{28A0092B-C50C-407E-A947-70E740481C1C}">
                <a14:useLocalDpi xmlns:a14="http://schemas.microsoft.com/office/drawing/2010/main"/>
              </a:ext>
            </a:extLst>
          </a:blip>
          <a:srcRect/>
          <a:stretch/>
        </p:blipFill>
        <p:spPr>
          <a:xfrm>
            <a:off x="508814" y="9630890"/>
            <a:ext cx="3332373" cy="705137"/>
          </a:xfrm>
          <a:prstGeom prst="rect">
            <a:avLst/>
          </a:prstGeom>
        </p:spPr>
      </p:pic>
      <p:pic>
        <p:nvPicPr>
          <p:cNvPr id="56" name="Picture 55"/>
          <p:cNvPicPr>
            <a:picLocks noChangeAspect="1"/>
          </p:cNvPicPr>
          <p:nvPr/>
        </p:nvPicPr>
        <p:blipFill rotWithShape="1">
          <a:blip r:embed="rId18" cstate="print">
            <a:extLst>
              <a:ext uri="{BEBA8EAE-BF5A-486C-A8C5-ECC9F3942E4B}">
                <a14:imgProps xmlns:a14="http://schemas.microsoft.com/office/drawing/2010/main">
                  <a14:imgLayer r:embed="rId20">
                    <a14:imgEffect>
                      <a14:artisticBlur/>
                    </a14:imgEffect>
                  </a14:imgLayer>
                </a14:imgProps>
              </a:ext>
              <a:ext uri="{28A0092B-C50C-407E-A947-70E740481C1C}">
                <a14:useLocalDpi xmlns:a14="http://schemas.microsoft.com/office/drawing/2010/main"/>
              </a:ext>
            </a:extLst>
          </a:blip>
          <a:srcRect/>
          <a:stretch/>
        </p:blipFill>
        <p:spPr>
          <a:xfrm>
            <a:off x="500049" y="10154056"/>
            <a:ext cx="3332373" cy="705137"/>
          </a:xfrm>
          <a:prstGeom prst="rect">
            <a:avLst/>
          </a:prstGeom>
        </p:spPr>
      </p:pic>
      <p:pic>
        <p:nvPicPr>
          <p:cNvPr id="54" name="Picture 53"/>
          <p:cNvPicPr>
            <a:picLocks noChangeAspect="1"/>
          </p:cNvPicPr>
          <p:nvPr/>
        </p:nvPicPr>
        <p:blipFill>
          <a:blip r:embed="rId21"/>
          <a:stretch>
            <a:fillRect/>
          </a:stretch>
        </p:blipFill>
        <p:spPr>
          <a:xfrm>
            <a:off x="3738276" y="9180253"/>
            <a:ext cx="2984500" cy="1905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048000" y="25695"/>
            <a:ext cx="19405600" cy="1481829"/>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92D050"/>
              </a:buClr>
              <a:buSzPts val="9000"/>
              <a:buFont typeface="Source Sans Pro"/>
              <a:buNone/>
            </a:pPr>
            <a:r>
              <a:rPr lang="en-US" sz="9000" b="1" i="0" u="none" strike="noStrike" cap="none" dirty="0">
                <a:solidFill>
                  <a:srgbClr val="92D050"/>
                </a:solidFill>
                <a:latin typeface="Source Sans Pro"/>
                <a:ea typeface="Source Sans Pro"/>
                <a:cs typeface="Source Sans Pro"/>
                <a:sym typeface="Source Sans Pro"/>
              </a:rPr>
              <a:t>OCP Networking Open For Business</a:t>
            </a:r>
            <a:endParaRPr dirty="0"/>
          </a:p>
        </p:txBody>
      </p:sp>
      <p:grpSp>
        <p:nvGrpSpPr>
          <p:cNvPr id="14" name="Group 13"/>
          <p:cNvGrpSpPr/>
          <p:nvPr/>
        </p:nvGrpSpPr>
        <p:grpSpPr>
          <a:xfrm>
            <a:off x="13224937" y="2580253"/>
            <a:ext cx="10478197" cy="1961960"/>
            <a:chOff x="10608527" y="2730967"/>
            <a:chExt cx="10478197" cy="1961960"/>
          </a:xfrm>
        </p:grpSpPr>
        <p:sp>
          <p:nvSpPr>
            <p:cNvPr id="3" name="TextBox 2"/>
            <p:cNvSpPr txBox="1"/>
            <p:nvPr/>
          </p:nvSpPr>
          <p:spPr>
            <a:xfrm>
              <a:off x="10758255" y="2753935"/>
              <a:ext cx="10328469" cy="1938992"/>
            </a:xfrm>
            <a:prstGeom prst="rect">
              <a:avLst/>
            </a:prstGeom>
            <a:noFill/>
          </p:spPr>
          <p:txBody>
            <a:bodyPr wrap="none" rtlCol="0">
              <a:spAutoFit/>
            </a:bodyPr>
            <a:lstStyle/>
            <a:p>
              <a:pPr algn="r"/>
              <a:r>
                <a:rPr lang="is-IS" sz="6000" dirty="0">
                  <a:latin typeface="Source Sans Pro" charset="0"/>
                  <a:ea typeface="Source Sans Pro" charset="0"/>
                  <a:cs typeface="Source Sans Pro" charset="0"/>
                </a:rPr>
                <a:t>                        and </a:t>
              </a:r>
              <a:r>
                <a:rPr lang="en-US" sz="6000" dirty="0">
                  <a:latin typeface="Source Sans Pro" charset="0"/>
                  <a:ea typeface="Source Sans Pro" charset="0"/>
                  <a:cs typeface="Source Sans Pro" charset="0"/>
                </a:rPr>
                <a:t>five of the other</a:t>
              </a:r>
            </a:p>
            <a:p>
              <a:pPr algn="r"/>
              <a:r>
                <a:rPr lang="en-US" sz="6000" dirty="0">
                  <a:latin typeface="Source Sans Pro" charset="0"/>
                  <a:ea typeface="Source Sans Pro" charset="0"/>
                  <a:cs typeface="Source Sans Pro" charset="0"/>
                </a:rPr>
                <a:t>top 10 Financial Services </a:t>
              </a:r>
              <a:r>
                <a:rPr lang="en-US" sz="6000" dirty="0" err="1">
                  <a:latin typeface="Source Sans Pro" charset="0"/>
                  <a:ea typeface="Source Sans Pro" charset="0"/>
                  <a:cs typeface="Source Sans Pro" charset="0"/>
                </a:rPr>
                <a:t>co’s</a:t>
              </a:r>
              <a:endParaRPr lang="en-US" sz="6000" dirty="0">
                <a:latin typeface="Source Sans Pro" charset="0"/>
                <a:ea typeface="Source Sans Pro" charset="0"/>
                <a:cs typeface="Source Sans Pro"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8527" y="2730967"/>
              <a:ext cx="4013622" cy="1047032"/>
            </a:xfrm>
            <a:prstGeom prst="rect">
              <a:avLst/>
            </a:prstGeom>
          </p:spPr>
        </p:pic>
      </p:grpSp>
      <p:grpSp>
        <p:nvGrpSpPr>
          <p:cNvPr id="17" name="Group 16"/>
          <p:cNvGrpSpPr/>
          <p:nvPr/>
        </p:nvGrpSpPr>
        <p:grpSpPr>
          <a:xfrm>
            <a:off x="14757611" y="8208813"/>
            <a:ext cx="7920568" cy="2230968"/>
            <a:chOff x="101601" y="9492883"/>
            <a:chExt cx="7920568" cy="2230968"/>
          </a:xfrm>
        </p:grpSpPr>
        <p:sp>
          <p:nvSpPr>
            <p:cNvPr id="7" name="TextBox 6"/>
            <p:cNvSpPr txBox="1"/>
            <p:nvPr/>
          </p:nvSpPr>
          <p:spPr>
            <a:xfrm>
              <a:off x="101601" y="9560617"/>
              <a:ext cx="5689599" cy="1938992"/>
            </a:xfrm>
            <a:prstGeom prst="rect">
              <a:avLst/>
            </a:prstGeom>
            <a:noFill/>
          </p:spPr>
          <p:txBody>
            <a:bodyPr wrap="square" rtlCol="0">
              <a:spAutoFit/>
            </a:bodyPr>
            <a:lstStyle/>
            <a:p>
              <a:pPr algn="r"/>
              <a:r>
                <a:rPr lang="en-US" sz="6000" dirty="0"/>
                <a:t>4 of the leading 10 Retailers like</a:t>
              </a:r>
            </a:p>
          </p:txBody>
        </p:sp>
        <p:pic>
          <p:nvPicPr>
            <p:cNvPr id="5" name="Picture 4"/>
            <p:cNvPicPr>
              <a:picLocks noChangeAspect="1"/>
            </p:cNvPicPr>
            <p:nvPr/>
          </p:nvPicPr>
          <p:blipFill>
            <a:blip r:embed="rId4"/>
            <a:stretch>
              <a:fillRect/>
            </a:stretch>
          </p:blipFill>
          <p:spPr>
            <a:xfrm>
              <a:off x="5791201" y="9492883"/>
              <a:ext cx="2230968" cy="2230968"/>
            </a:xfrm>
            <a:prstGeom prst="rect">
              <a:avLst/>
            </a:prstGeom>
          </p:spPr>
        </p:pic>
      </p:grpSp>
      <p:grpSp>
        <p:nvGrpSpPr>
          <p:cNvPr id="13" name="Group 12"/>
          <p:cNvGrpSpPr/>
          <p:nvPr/>
        </p:nvGrpSpPr>
        <p:grpSpPr>
          <a:xfrm>
            <a:off x="778021" y="2600324"/>
            <a:ext cx="10477576" cy="1938992"/>
            <a:chOff x="292024" y="3723431"/>
            <a:chExt cx="10477576" cy="1938992"/>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40174" y="4692927"/>
              <a:ext cx="2921126" cy="878534"/>
            </a:xfrm>
            <a:prstGeom prst="rect">
              <a:avLst/>
            </a:prstGeom>
          </p:spPr>
        </p:pic>
        <p:sp>
          <p:nvSpPr>
            <p:cNvPr id="15" name="TextBox 14"/>
            <p:cNvSpPr txBox="1"/>
            <p:nvPr/>
          </p:nvSpPr>
          <p:spPr>
            <a:xfrm>
              <a:off x="292024" y="3723431"/>
              <a:ext cx="10477576" cy="1938992"/>
            </a:xfrm>
            <a:prstGeom prst="rect">
              <a:avLst/>
            </a:prstGeom>
            <a:noFill/>
          </p:spPr>
          <p:txBody>
            <a:bodyPr wrap="square" rtlCol="0">
              <a:spAutoFit/>
            </a:bodyPr>
            <a:lstStyle/>
            <a:p>
              <a:r>
                <a:rPr lang="en-US" sz="6000" dirty="0">
                  <a:latin typeface="Source Sans Pro" charset="0"/>
                  <a:ea typeface="Source Sans Pro" charset="0"/>
                  <a:cs typeface="Source Sans Pro" charset="0"/>
                </a:rPr>
                <a:t>3 of the top 10 SaaS leaders including                     and more</a:t>
              </a:r>
            </a:p>
          </p:txBody>
        </p:sp>
      </p:grpSp>
      <p:grpSp>
        <p:nvGrpSpPr>
          <p:cNvPr id="23" name="Group 22"/>
          <p:cNvGrpSpPr/>
          <p:nvPr/>
        </p:nvGrpSpPr>
        <p:grpSpPr>
          <a:xfrm>
            <a:off x="11057498" y="11212198"/>
            <a:ext cx="9211678" cy="1810757"/>
            <a:chOff x="10172777" y="10935407"/>
            <a:chExt cx="9211678" cy="1810757"/>
          </a:xfrm>
        </p:grpSpPr>
        <p:sp>
          <p:nvSpPr>
            <p:cNvPr id="21" name="TextBox 20"/>
            <p:cNvSpPr txBox="1"/>
            <p:nvPr/>
          </p:nvSpPr>
          <p:spPr>
            <a:xfrm>
              <a:off x="10172777" y="10991838"/>
              <a:ext cx="9211678" cy="1754326"/>
            </a:xfrm>
            <a:prstGeom prst="rect">
              <a:avLst/>
            </a:prstGeom>
            <a:noFill/>
          </p:spPr>
          <p:txBody>
            <a:bodyPr wrap="square" rtlCol="0">
              <a:spAutoFit/>
            </a:bodyPr>
            <a:lstStyle/>
            <a:p>
              <a:r>
                <a:rPr lang="en-US" sz="5400" dirty="0">
                  <a:latin typeface="Source Sans Pro" charset="0"/>
                  <a:ea typeface="Source Sans Pro" charset="0"/>
                  <a:cs typeface="Source Sans Pro" charset="0"/>
                </a:rPr>
                <a:t>Disruptors like                      , </a:t>
              </a:r>
            </a:p>
            <a:p>
              <a:r>
                <a:rPr lang="en-US" sz="5400" dirty="0">
                  <a:latin typeface="Source Sans Pro" charset="0"/>
                  <a:ea typeface="Source Sans Pro" charset="0"/>
                  <a:cs typeface="Source Sans Pro" charset="0"/>
                </a:rPr>
                <a:t>revolutionizing transportation</a:t>
              </a:r>
            </a:p>
          </p:txBody>
        </p:sp>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753403" y="10935407"/>
              <a:ext cx="2622625" cy="982888"/>
            </a:xfrm>
            <a:prstGeom prst="rect">
              <a:avLst/>
            </a:prstGeom>
          </p:spPr>
        </p:pic>
      </p:grpSp>
      <p:grpSp>
        <p:nvGrpSpPr>
          <p:cNvPr id="25" name="Group 24"/>
          <p:cNvGrpSpPr/>
          <p:nvPr/>
        </p:nvGrpSpPr>
        <p:grpSpPr>
          <a:xfrm>
            <a:off x="403034" y="11034269"/>
            <a:ext cx="9102361" cy="2123658"/>
            <a:chOff x="3153215" y="10348118"/>
            <a:chExt cx="9102361" cy="2123658"/>
          </a:xfrm>
        </p:grpSpPr>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53215" y="10421860"/>
              <a:ext cx="2650895" cy="2049915"/>
            </a:xfrm>
            <a:prstGeom prst="rect">
              <a:avLst/>
            </a:prstGeom>
          </p:spPr>
        </p:pic>
        <p:sp>
          <p:nvSpPr>
            <p:cNvPr id="27" name="TextBox 26"/>
            <p:cNvSpPr txBox="1"/>
            <p:nvPr/>
          </p:nvSpPr>
          <p:spPr>
            <a:xfrm>
              <a:off x="5905712" y="10348118"/>
              <a:ext cx="6349864" cy="2123658"/>
            </a:xfrm>
            <a:prstGeom prst="rect">
              <a:avLst/>
            </a:prstGeom>
            <a:noFill/>
          </p:spPr>
          <p:txBody>
            <a:bodyPr wrap="square" rtlCol="0">
              <a:spAutoFit/>
            </a:bodyPr>
            <a:lstStyle/>
            <a:p>
              <a:r>
                <a:rPr lang="en-US" sz="4400" dirty="0"/>
                <a:t>and some of </a:t>
              </a:r>
              <a:r>
                <a:rPr lang="en-US" sz="4400"/>
                <a:t>the other most </a:t>
              </a:r>
              <a:r>
                <a:rPr lang="en-US" sz="4400" dirty="0"/>
                <a:t>secure public clouds ever built</a:t>
              </a:r>
            </a:p>
          </p:txBody>
        </p:sp>
      </p:grpSp>
      <p:grpSp>
        <p:nvGrpSpPr>
          <p:cNvPr id="28" name="Group 27"/>
          <p:cNvGrpSpPr/>
          <p:nvPr/>
        </p:nvGrpSpPr>
        <p:grpSpPr>
          <a:xfrm>
            <a:off x="1456668" y="5141072"/>
            <a:ext cx="21691547" cy="2554545"/>
            <a:chOff x="1498600" y="5169255"/>
            <a:chExt cx="21691547" cy="2554545"/>
          </a:xfrm>
        </p:grpSpPr>
        <p:grpSp>
          <p:nvGrpSpPr>
            <p:cNvPr id="16" name="Group 15"/>
            <p:cNvGrpSpPr/>
            <p:nvPr/>
          </p:nvGrpSpPr>
          <p:grpSpPr>
            <a:xfrm>
              <a:off x="1498600" y="5169255"/>
              <a:ext cx="21691547" cy="2554545"/>
              <a:chOff x="2150533" y="6221341"/>
              <a:chExt cx="21691547" cy="2554545"/>
            </a:xfrm>
          </p:grpSpPr>
          <p:sp>
            <p:nvSpPr>
              <p:cNvPr id="10" name="TextBox 9"/>
              <p:cNvSpPr txBox="1"/>
              <p:nvPr/>
            </p:nvSpPr>
            <p:spPr>
              <a:xfrm>
                <a:off x="2150533" y="6221341"/>
                <a:ext cx="21691547" cy="2554545"/>
              </a:xfrm>
              <a:prstGeom prst="rect">
                <a:avLst/>
              </a:prstGeom>
              <a:noFill/>
            </p:spPr>
            <p:txBody>
              <a:bodyPr wrap="square" rtlCol="0">
                <a:spAutoFit/>
              </a:bodyPr>
              <a:lstStyle/>
              <a:p>
                <a:pPr algn="ctr"/>
                <a:r>
                  <a:rPr lang="en-US" sz="8800" dirty="0">
                    <a:latin typeface="Source Sans Pro" charset="0"/>
                    <a:ea typeface="Source Sans Pro" charset="0"/>
                    <a:cs typeface="Source Sans Pro" charset="0"/>
                  </a:rPr>
                  <a:t>                ,                     -- now </a:t>
                </a:r>
                <a:r>
                  <a:rPr lang="en-US" sz="8000" dirty="0">
                    <a:latin typeface="Source Sans Pro" charset="0"/>
                    <a:ea typeface="Source Sans Pro" charset="0"/>
                    <a:cs typeface="Source Sans Pro" charset="0"/>
                  </a:rPr>
                  <a:t>8 of the largest 20 </a:t>
                </a:r>
                <a:r>
                  <a:rPr lang="en-US" sz="7200" dirty="0">
                    <a:latin typeface="Source Sans Pro" charset="0"/>
                    <a:ea typeface="Source Sans Pro" charset="0"/>
                    <a:cs typeface="Source Sans Pro" charset="0"/>
                  </a:rPr>
                  <a:t>global communication service providers</a:t>
                </a:r>
              </a:p>
            </p:txBody>
          </p:sp>
          <p:pic>
            <p:nvPicPr>
              <p:cNvPr id="9" name="Picture 8"/>
              <p:cNvPicPr>
                <a:picLocks noChangeAspect="1"/>
              </p:cNvPicPr>
              <p:nvPr/>
            </p:nvPicPr>
            <p:blipFill>
              <a:blip r:embed="rId8"/>
              <a:stretch>
                <a:fillRect/>
              </a:stretch>
            </p:blipFill>
            <p:spPr>
              <a:xfrm>
                <a:off x="7293049" y="6359743"/>
                <a:ext cx="4492181" cy="1019725"/>
              </a:xfrm>
              <a:prstGeom prst="rect">
                <a:avLst/>
              </a:prstGeom>
            </p:spPr>
          </p:pic>
        </p:grpSp>
        <p:pic>
          <p:nvPicPr>
            <p:cNvPr id="26" name="Picture 2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20229" y="5169255"/>
              <a:ext cx="4487039" cy="1495680"/>
            </a:xfrm>
            <a:prstGeom prst="rect">
              <a:avLst/>
            </a:prstGeom>
          </p:spPr>
        </p:pic>
      </p:grpSp>
      <p:grpSp>
        <p:nvGrpSpPr>
          <p:cNvPr id="30" name="Group 29"/>
          <p:cNvGrpSpPr/>
          <p:nvPr/>
        </p:nvGrpSpPr>
        <p:grpSpPr>
          <a:xfrm>
            <a:off x="3590268" y="8431981"/>
            <a:ext cx="9905598" cy="1754326"/>
            <a:chOff x="1401710" y="7448748"/>
            <a:chExt cx="9905598" cy="1754326"/>
          </a:xfrm>
        </p:grpSpPr>
        <p:pic>
          <p:nvPicPr>
            <p:cNvPr id="31" name="Picture 3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75465" y="8347602"/>
              <a:ext cx="4910667" cy="675217"/>
            </a:xfrm>
            <a:prstGeom prst="rect">
              <a:avLst/>
            </a:prstGeom>
          </p:spPr>
        </p:pic>
        <p:sp>
          <p:nvSpPr>
            <p:cNvPr id="29" name="Rectangle 28"/>
            <p:cNvSpPr/>
            <p:nvPr/>
          </p:nvSpPr>
          <p:spPr>
            <a:xfrm>
              <a:off x="1401710" y="7448748"/>
              <a:ext cx="9905598" cy="1754326"/>
            </a:xfrm>
            <a:prstGeom prst="rect">
              <a:avLst/>
            </a:prstGeom>
          </p:spPr>
          <p:txBody>
            <a:bodyPr wrap="square">
              <a:spAutoFit/>
            </a:bodyPr>
            <a:lstStyle/>
            <a:p>
              <a:r>
                <a:rPr lang="en-US" sz="5400">
                  <a:latin typeface="Source Sans Pro" charset="0"/>
                  <a:ea typeface="Source Sans Pro" charset="0"/>
                  <a:cs typeface="Source Sans Pro" charset="0"/>
                </a:rPr>
                <a:t>Leaders advancing healthcare </a:t>
              </a:r>
              <a:r>
                <a:rPr lang="en-US" sz="5400" dirty="0">
                  <a:latin typeface="Source Sans Pro" charset="0"/>
                  <a:ea typeface="Source Sans Pro" charset="0"/>
                  <a:cs typeface="Source Sans Pro" charset="0"/>
                </a:rPr>
                <a:t>like </a:t>
              </a:r>
              <a:endParaRPr lang="en-US"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92D050"/>
              </a:buClr>
              <a:buSzPts val="9000"/>
              <a:buFont typeface="Source Sans Pro"/>
              <a:buNone/>
            </a:pPr>
            <a:r>
              <a:rPr lang="en-US" sz="9000" b="1" i="0" u="none" strike="noStrike" cap="none">
                <a:solidFill>
                  <a:srgbClr val="92D050"/>
                </a:solidFill>
                <a:latin typeface="Source Sans Pro"/>
                <a:ea typeface="Source Sans Pro"/>
                <a:cs typeface="Source Sans Pro"/>
                <a:sym typeface="Source Sans Pro"/>
              </a:rPr>
              <a:t>Google</a:t>
            </a:r>
            <a:r>
              <a:rPr lang="en-US" sz="9000"/>
              <a:t>’s vision for Next gen Switch </a:t>
            </a:r>
            <a:endParaRPr sz="9000" b="1" i="0" u="none" strike="noStrike" cap="none">
              <a:solidFill>
                <a:srgbClr val="92D050"/>
              </a:solidFill>
              <a:latin typeface="Source Sans Pro"/>
              <a:ea typeface="Source Sans Pro"/>
              <a:cs typeface="Source Sans Pro"/>
              <a:sym typeface="Source Sans Pro"/>
            </a:endParaRPr>
          </a:p>
        </p:txBody>
      </p:sp>
      <p:sp>
        <p:nvSpPr>
          <p:cNvPr id="105" name="Shape 105"/>
          <p:cNvSpPr/>
          <p:nvPr/>
        </p:nvSpPr>
        <p:spPr>
          <a:xfrm>
            <a:off x="8555826" y="7128925"/>
            <a:ext cx="11651100" cy="5042100"/>
          </a:xfrm>
          <a:prstGeom prst="rect">
            <a:avLst/>
          </a:prstGeom>
          <a:solidFill>
            <a:srgbClr val="CFE2F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 name="Shape 106"/>
          <p:cNvSpPr/>
          <p:nvPr/>
        </p:nvSpPr>
        <p:spPr>
          <a:xfrm>
            <a:off x="9024344" y="7812715"/>
            <a:ext cx="3295500" cy="19401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t>P4 Runtime Agent</a:t>
            </a:r>
            <a:endParaRPr sz="2800"/>
          </a:p>
        </p:txBody>
      </p:sp>
      <p:sp>
        <p:nvSpPr>
          <p:cNvPr id="107" name="Shape 107"/>
          <p:cNvSpPr/>
          <p:nvPr/>
        </p:nvSpPr>
        <p:spPr>
          <a:xfrm>
            <a:off x="9024344" y="10246512"/>
            <a:ext cx="2233800" cy="1428900"/>
          </a:xfrm>
          <a:prstGeom prst="roundRect">
            <a:avLst>
              <a:gd name="adj" fmla="val 16667"/>
            </a:avLst>
          </a:prstGeom>
          <a:solidFill>
            <a:srgbClr val="F9CB9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t>ASIC 1</a:t>
            </a:r>
            <a:endParaRPr sz="2000"/>
          </a:p>
        </p:txBody>
      </p:sp>
      <p:sp>
        <p:nvSpPr>
          <p:cNvPr id="108" name="Shape 108"/>
          <p:cNvSpPr/>
          <p:nvPr/>
        </p:nvSpPr>
        <p:spPr>
          <a:xfrm>
            <a:off x="11810870" y="10246512"/>
            <a:ext cx="2233800" cy="1428900"/>
          </a:xfrm>
          <a:prstGeom prst="roundRect">
            <a:avLst>
              <a:gd name="adj" fmla="val 16667"/>
            </a:avLst>
          </a:prstGeom>
          <a:solidFill>
            <a:srgbClr val="F9CB9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t>ASIC 2</a:t>
            </a:r>
            <a:endParaRPr sz="2000"/>
          </a:p>
        </p:txBody>
      </p:sp>
      <p:sp>
        <p:nvSpPr>
          <p:cNvPr id="109" name="Shape 109"/>
          <p:cNvSpPr/>
          <p:nvPr/>
        </p:nvSpPr>
        <p:spPr>
          <a:xfrm>
            <a:off x="14597397" y="10246512"/>
            <a:ext cx="2233800" cy="1428900"/>
          </a:xfrm>
          <a:prstGeom prst="roundRect">
            <a:avLst>
              <a:gd name="adj" fmla="val 16667"/>
            </a:avLst>
          </a:prstGeom>
          <a:solidFill>
            <a:srgbClr val="F9CB9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t>ASIC 3</a:t>
            </a:r>
            <a:endParaRPr sz="2000"/>
          </a:p>
        </p:txBody>
      </p:sp>
      <p:sp>
        <p:nvSpPr>
          <p:cNvPr id="110" name="Shape 110"/>
          <p:cNvSpPr/>
          <p:nvPr/>
        </p:nvSpPr>
        <p:spPr>
          <a:xfrm>
            <a:off x="17348759" y="10246512"/>
            <a:ext cx="2233800" cy="1428900"/>
          </a:xfrm>
          <a:prstGeom prst="roundRect">
            <a:avLst>
              <a:gd name="adj" fmla="val 16667"/>
            </a:avLst>
          </a:prstGeom>
          <a:solidFill>
            <a:srgbClr val="F9CB9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t>ASIC 4</a:t>
            </a:r>
            <a:endParaRPr sz="2000"/>
          </a:p>
        </p:txBody>
      </p:sp>
      <p:sp>
        <p:nvSpPr>
          <p:cNvPr id="111" name="Shape 111"/>
          <p:cNvSpPr/>
          <p:nvPr/>
        </p:nvSpPr>
        <p:spPr>
          <a:xfrm>
            <a:off x="12889038" y="8871789"/>
            <a:ext cx="6693300" cy="880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t>Open Network Linux Platform</a:t>
            </a:r>
            <a:endParaRPr sz="2800"/>
          </a:p>
        </p:txBody>
      </p:sp>
      <p:cxnSp>
        <p:nvCxnSpPr>
          <p:cNvPr id="112" name="Shape 112"/>
          <p:cNvCxnSpPr/>
          <p:nvPr/>
        </p:nvCxnSpPr>
        <p:spPr>
          <a:xfrm>
            <a:off x="10211327" y="9991965"/>
            <a:ext cx="8246700" cy="32100"/>
          </a:xfrm>
          <a:prstGeom prst="straightConnector1">
            <a:avLst/>
          </a:prstGeom>
          <a:noFill/>
          <a:ln w="9525" cap="flat" cmpd="sng">
            <a:solidFill>
              <a:srgbClr val="666666"/>
            </a:solidFill>
            <a:prstDash val="solid"/>
            <a:round/>
            <a:headEnd type="none" w="med" len="med"/>
            <a:tailEnd type="none" w="med" len="med"/>
          </a:ln>
        </p:spPr>
      </p:cxnSp>
      <p:sp>
        <p:nvSpPr>
          <p:cNvPr id="113" name="Shape 113"/>
          <p:cNvSpPr/>
          <p:nvPr/>
        </p:nvSpPr>
        <p:spPr>
          <a:xfrm>
            <a:off x="15013120" y="2843900"/>
            <a:ext cx="4107878" cy="2821710"/>
          </a:xfrm>
          <a:prstGeom prst="flowChartMagneticDisk">
            <a:avLst/>
          </a:prstGeom>
          <a:solidFill>
            <a:srgbClr val="D9EAD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a:t>Management</a:t>
            </a:r>
            <a:endParaRPr sz="3400"/>
          </a:p>
        </p:txBody>
      </p:sp>
      <p:cxnSp>
        <p:nvCxnSpPr>
          <p:cNvPr id="114" name="Shape 114"/>
          <p:cNvCxnSpPr>
            <a:stCxn id="113" idx="3"/>
            <a:endCxn id="115" idx="0"/>
          </p:cNvCxnSpPr>
          <p:nvPr/>
        </p:nvCxnSpPr>
        <p:spPr>
          <a:xfrm flipH="1">
            <a:off x="16235759" y="5665610"/>
            <a:ext cx="831300" cy="2086500"/>
          </a:xfrm>
          <a:prstGeom prst="straightConnector1">
            <a:avLst/>
          </a:prstGeom>
          <a:noFill/>
          <a:ln w="28575" cap="flat" cmpd="sng">
            <a:solidFill>
              <a:srgbClr val="666666"/>
            </a:solidFill>
            <a:prstDash val="solid"/>
            <a:round/>
            <a:headEnd type="triangle" w="med" len="med"/>
            <a:tailEnd type="triangle" w="med" len="med"/>
          </a:ln>
        </p:spPr>
      </p:cxnSp>
      <p:sp>
        <p:nvSpPr>
          <p:cNvPr id="116" name="Shape 116"/>
          <p:cNvSpPr/>
          <p:nvPr/>
        </p:nvSpPr>
        <p:spPr>
          <a:xfrm>
            <a:off x="10211327" y="2843900"/>
            <a:ext cx="3833130" cy="2821710"/>
          </a:xfrm>
          <a:prstGeom prst="flowChartMagneticDisk">
            <a:avLst/>
          </a:prstGeom>
          <a:solidFill>
            <a:srgbClr val="D9EAD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a:t>Control</a:t>
            </a:r>
            <a:endParaRPr sz="3400"/>
          </a:p>
          <a:p>
            <a:pPr marL="0" lvl="0" indent="0" algn="ctr" rtl="0">
              <a:spcBef>
                <a:spcPts val="0"/>
              </a:spcBef>
              <a:spcAft>
                <a:spcPts val="0"/>
              </a:spcAft>
              <a:buNone/>
            </a:pPr>
            <a:endParaRPr/>
          </a:p>
        </p:txBody>
      </p:sp>
      <p:sp>
        <p:nvSpPr>
          <p:cNvPr id="115" name="Shape 115"/>
          <p:cNvSpPr/>
          <p:nvPr/>
        </p:nvSpPr>
        <p:spPr>
          <a:xfrm>
            <a:off x="12889038" y="7751964"/>
            <a:ext cx="6693300" cy="880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2800"/>
              <a:t>OpenConfig</a:t>
            </a:r>
            <a:endParaRPr sz="2800"/>
          </a:p>
        </p:txBody>
      </p:sp>
      <p:sp>
        <p:nvSpPr>
          <p:cNvPr id="117" name="Shape 117"/>
          <p:cNvSpPr/>
          <p:nvPr/>
        </p:nvSpPr>
        <p:spPr>
          <a:xfrm>
            <a:off x="15743485" y="7927137"/>
            <a:ext cx="1605300" cy="6522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t>gNMI</a:t>
            </a:r>
            <a:endParaRPr sz="2000"/>
          </a:p>
        </p:txBody>
      </p:sp>
      <p:sp>
        <p:nvSpPr>
          <p:cNvPr id="118" name="Shape 118"/>
          <p:cNvSpPr/>
          <p:nvPr/>
        </p:nvSpPr>
        <p:spPr>
          <a:xfrm>
            <a:off x="17586619" y="7927137"/>
            <a:ext cx="1758000" cy="6522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t>gNOI</a:t>
            </a:r>
            <a:endParaRPr sz="2000"/>
          </a:p>
        </p:txBody>
      </p:sp>
      <p:sp>
        <p:nvSpPr>
          <p:cNvPr id="119" name="Shape 119"/>
          <p:cNvSpPr txBox="1"/>
          <p:nvPr/>
        </p:nvSpPr>
        <p:spPr>
          <a:xfrm>
            <a:off x="3013267" y="4914925"/>
            <a:ext cx="831300" cy="1012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US" sz="6400">
                <a:solidFill>
                  <a:srgbClr val="5F6062"/>
                </a:solidFill>
                <a:latin typeface="Source Sans Pro"/>
                <a:ea typeface="Source Sans Pro"/>
                <a:cs typeface="Source Sans Pro"/>
                <a:sym typeface="Source Sans Pro"/>
              </a:rPr>
              <a:t>+</a:t>
            </a:r>
            <a:endParaRPr sz="1800">
              <a:solidFill>
                <a:srgbClr val="75787A"/>
              </a:solidFill>
              <a:latin typeface="Open Sans"/>
              <a:ea typeface="Open Sans"/>
              <a:cs typeface="Open Sans"/>
              <a:sym typeface="Open Sans"/>
            </a:endParaRPr>
          </a:p>
        </p:txBody>
      </p:sp>
      <p:cxnSp>
        <p:nvCxnSpPr>
          <p:cNvPr id="120" name="Shape 120"/>
          <p:cNvCxnSpPr>
            <a:stCxn id="115" idx="0"/>
            <a:endCxn id="116" idx="3"/>
          </p:cNvCxnSpPr>
          <p:nvPr/>
        </p:nvCxnSpPr>
        <p:spPr>
          <a:xfrm rot="10800000">
            <a:off x="12127788" y="5665464"/>
            <a:ext cx="4107900" cy="2086500"/>
          </a:xfrm>
          <a:prstGeom prst="straightConnector1">
            <a:avLst/>
          </a:prstGeom>
          <a:noFill/>
          <a:ln w="28575" cap="flat" cmpd="sng">
            <a:solidFill>
              <a:srgbClr val="666666"/>
            </a:solidFill>
            <a:prstDash val="solid"/>
            <a:round/>
            <a:headEnd type="none" w="med" len="med"/>
            <a:tailEnd type="triangle" w="med" len="med"/>
          </a:ln>
        </p:spPr>
      </p:cxnSp>
      <p:sp>
        <p:nvSpPr>
          <p:cNvPr id="121" name="Shape 121"/>
          <p:cNvSpPr/>
          <p:nvPr/>
        </p:nvSpPr>
        <p:spPr>
          <a:xfrm>
            <a:off x="10696222" y="4590176"/>
            <a:ext cx="2863200" cy="6522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2600"/>
              <a:t>P4 Runtime</a:t>
            </a:r>
            <a:endParaRPr sz="2600"/>
          </a:p>
        </p:txBody>
      </p:sp>
      <p:cxnSp>
        <p:nvCxnSpPr>
          <p:cNvPr id="122" name="Shape 122"/>
          <p:cNvCxnSpPr>
            <a:stCxn id="121" idx="2"/>
            <a:endCxn id="106" idx="0"/>
          </p:cNvCxnSpPr>
          <p:nvPr/>
        </p:nvCxnSpPr>
        <p:spPr>
          <a:xfrm flipH="1">
            <a:off x="10672222" y="5242376"/>
            <a:ext cx="1455600" cy="2570400"/>
          </a:xfrm>
          <a:prstGeom prst="straightConnector1">
            <a:avLst/>
          </a:prstGeom>
          <a:noFill/>
          <a:ln w="28575" cap="flat" cmpd="sng">
            <a:solidFill>
              <a:srgbClr val="666666"/>
            </a:solidFill>
            <a:prstDash val="solid"/>
            <a:round/>
            <a:headEnd type="none" w="med" len="med"/>
            <a:tailEnd type="triangle" w="med" len="med"/>
          </a:ln>
        </p:spPr>
      </p:cxnSp>
      <p:pic>
        <p:nvPicPr>
          <p:cNvPr id="124" name="Shape 124"/>
          <p:cNvPicPr preferRelativeResize="0"/>
          <p:nvPr/>
        </p:nvPicPr>
        <p:blipFill>
          <a:blip r:embed="rId3">
            <a:alphaModFix/>
          </a:blip>
          <a:stretch>
            <a:fillRect/>
          </a:stretch>
        </p:blipFill>
        <p:spPr>
          <a:xfrm>
            <a:off x="19582338" y="1719587"/>
            <a:ext cx="4426375" cy="1401685"/>
          </a:xfrm>
          <a:prstGeom prst="rect">
            <a:avLst/>
          </a:prstGeom>
          <a:noFill/>
          <a:ln>
            <a:noFill/>
          </a:ln>
        </p:spPr>
      </p:pic>
      <p:pic>
        <p:nvPicPr>
          <p:cNvPr id="126" name="Shape 126"/>
          <p:cNvPicPr preferRelativeResize="0"/>
          <p:nvPr/>
        </p:nvPicPr>
        <p:blipFill>
          <a:blip r:embed="rId4">
            <a:alphaModFix/>
          </a:blip>
          <a:stretch>
            <a:fillRect/>
          </a:stretch>
        </p:blipFill>
        <p:spPr>
          <a:xfrm>
            <a:off x="304800" y="5927075"/>
            <a:ext cx="6334391" cy="1861850"/>
          </a:xfrm>
          <a:prstGeom prst="rect">
            <a:avLst/>
          </a:prstGeom>
          <a:noFill/>
          <a:ln>
            <a:noFill/>
          </a:ln>
        </p:spPr>
      </p:pic>
      <p:sp>
        <p:nvSpPr>
          <p:cNvPr id="127" name="Shape 127"/>
          <p:cNvSpPr txBox="1"/>
          <p:nvPr/>
        </p:nvSpPr>
        <p:spPr>
          <a:xfrm>
            <a:off x="3004800" y="7734325"/>
            <a:ext cx="831300" cy="1012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US" sz="6400">
                <a:solidFill>
                  <a:srgbClr val="5F6062"/>
                </a:solidFill>
                <a:latin typeface="Source Sans Pro"/>
                <a:ea typeface="Source Sans Pro"/>
                <a:cs typeface="Source Sans Pro"/>
                <a:sym typeface="Source Sans Pro"/>
              </a:rPr>
              <a:t>+</a:t>
            </a:r>
            <a:endParaRPr sz="1800">
              <a:solidFill>
                <a:srgbClr val="75787A"/>
              </a:solidFill>
              <a:latin typeface="Open Sans"/>
              <a:ea typeface="Open Sans"/>
              <a:cs typeface="Open Sans"/>
              <a:sym typeface="Open Sans"/>
            </a:endParaRPr>
          </a:p>
        </p:txBody>
      </p:sp>
      <p:pic>
        <p:nvPicPr>
          <p:cNvPr id="29" name="Picture 28">
            <a:extLst>
              <a:ext uri="{FF2B5EF4-FFF2-40B4-BE49-F238E27FC236}">
                <a16:creationId xmlns:a16="http://schemas.microsoft.com/office/drawing/2014/main" id="{B0EEC294-A082-FF41-9970-D13DED213B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98636" y="9017167"/>
            <a:ext cx="3245897" cy="3742770"/>
          </a:xfrm>
          <a:prstGeom prst="rect">
            <a:avLst/>
          </a:prstGeom>
        </p:spPr>
      </p:pic>
      <p:pic>
        <p:nvPicPr>
          <p:cNvPr id="30" name="Picture 29"/>
          <p:cNvPicPr>
            <a:picLocks noChangeAspect="1"/>
          </p:cNvPicPr>
          <p:nvPr/>
        </p:nvPicPr>
        <p:blipFill rotWithShape="1">
          <a:blip r:embed="rId6" cstate="print">
            <a:extLst>
              <a:ext uri="{28A0092B-C50C-407E-A947-70E740481C1C}">
                <a14:useLocalDpi xmlns:a14="http://schemas.microsoft.com/office/drawing/2010/main"/>
              </a:ext>
            </a:extLst>
          </a:blip>
          <a:srcRect b="23562"/>
          <a:stretch/>
        </p:blipFill>
        <p:spPr>
          <a:xfrm>
            <a:off x="1935514" y="2548556"/>
            <a:ext cx="2941286" cy="224826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8" name="Shape 58"/>
          <p:cNvSpPr txBox="1"/>
          <p:nvPr/>
        </p:nvSpPr>
        <p:spPr>
          <a:xfrm>
            <a:off x="1571161" y="2160635"/>
            <a:ext cx="6245258" cy="76177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F6061"/>
              </a:buClr>
              <a:buSzPts val="3600"/>
              <a:buFont typeface="Source Sans Pro"/>
              <a:buNone/>
            </a:pPr>
            <a:r>
              <a:rPr lang="en-US" sz="6600" b="1" i="0" u="none" strike="noStrike" cap="none" dirty="0">
                <a:solidFill>
                  <a:srgbClr val="5F6061"/>
                </a:solidFill>
                <a:latin typeface="Source Sans Pro"/>
                <a:ea typeface="Source Sans Pro"/>
                <a:cs typeface="Source Sans Pro"/>
                <a:sym typeface="Source Sans Pro"/>
              </a:rPr>
              <a:t>1. Facebook</a:t>
            </a:r>
          </a:p>
          <a:p>
            <a:pPr marL="0" marR="0" lvl="0" indent="0" algn="ctr" rtl="0">
              <a:lnSpc>
                <a:spcPct val="100000"/>
              </a:lnSpc>
              <a:spcBef>
                <a:spcPts val="0"/>
              </a:spcBef>
              <a:spcAft>
                <a:spcPts val="0"/>
              </a:spcAft>
              <a:buClr>
                <a:srgbClr val="5F6061"/>
              </a:buClr>
              <a:buSzPts val="3600"/>
              <a:buFont typeface="Source Sans Pro"/>
              <a:buNone/>
            </a:pPr>
            <a:r>
              <a:rPr lang="en-US" sz="4800" i="0" u="none" strike="noStrike" cap="none" dirty="0">
                <a:solidFill>
                  <a:srgbClr val="5F6061"/>
                </a:solidFill>
                <a:latin typeface="Source Sans Pro"/>
                <a:ea typeface="Source Sans Pro"/>
                <a:cs typeface="Source Sans Pro"/>
                <a:sym typeface="Source Sans Pro"/>
              </a:rPr>
              <a:t>Thrift/JSON</a:t>
            </a:r>
          </a:p>
          <a:p>
            <a:pPr marL="0" marR="0" lvl="0" indent="0" algn="ctr" rtl="0">
              <a:lnSpc>
                <a:spcPct val="100000"/>
              </a:lnSpc>
              <a:spcBef>
                <a:spcPts val="0"/>
              </a:spcBef>
              <a:spcAft>
                <a:spcPts val="0"/>
              </a:spcAft>
              <a:buClr>
                <a:srgbClr val="5F6061"/>
              </a:buClr>
              <a:buSzPts val="3600"/>
              <a:buFont typeface="Source Sans Pro"/>
              <a:buNone/>
            </a:pPr>
            <a:endParaRPr sz="3200" b="1" dirty="0"/>
          </a:p>
        </p:txBody>
      </p:sp>
      <p:pic>
        <p:nvPicPr>
          <p:cNvPr id="24" name="Picture 4" descr="Related image">
            <a:extLst>
              <a:ext uri="{FF2B5EF4-FFF2-40B4-BE49-F238E27FC236}">
                <a16:creationId xmlns:a16="http://schemas.microsoft.com/office/drawing/2014/main" id="{56C00C90-6BAC-E94A-A911-ED01ED92541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248823" y="4229628"/>
            <a:ext cx="1761673" cy="132125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E25852F8-033B-9642-BC2A-373D0D26F2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22107" y="6913814"/>
            <a:ext cx="2475289" cy="1878090"/>
          </a:xfrm>
          <a:prstGeom prst="rect">
            <a:avLst/>
          </a:prstGeom>
        </p:spPr>
      </p:pic>
      <p:sp>
        <p:nvSpPr>
          <p:cNvPr id="37" name="Shape 64"/>
          <p:cNvSpPr txBox="1"/>
          <p:nvPr/>
        </p:nvSpPr>
        <p:spPr>
          <a:xfrm>
            <a:off x="6662086" y="6855030"/>
            <a:ext cx="14301380" cy="1570524"/>
          </a:xfrm>
          <a:prstGeom prst="rect">
            <a:avLst/>
          </a:prstGeom>
          <a:noFill/>
          <a:ln>
            <a:noFill/>
          </a:ln>
        </p:spPr>
        <p:txBody>
          <a:bodyPr spcFirstLastPara="1" wrap="square" lIns="91425" tIns="91425" rIns="91425" bIns="91425" anchor="t" anchorCtr="0">
            <a:noAutofit/>
          </a:bodyPr>
          <a:lstStyle/>
          <a:p>
            <a:pPr lvl="0">
              <a:buClr>
                <a:srgbClr val="92D050"/>
              </a:buClr>
              <a:buSzPts val="4400"/>
            </a:pPr>
            <a:r>
              <a:rPr lang="en-US" sz="11500" b="1" i="0" u="none" strike="noStrike" cap="none" dirty="0">
                <a:solidFill>
                  <a:schemeClr val="tx1"/>
                </a:solidFill>
                <a:latin typeface="Source Sans Pro" charset="0"/>
                <a:ea typeface="Source Sans Pro" charset="0"/>
                <a:cs typeface="Source Sans Pro" charset="0"/>
                <a:sym typeface="Source Sans Pro"/>
              </a:rPr>
              <a:t>Open </a:t>
            </a:r>
            <a:r>
              <a:rPr lang="en-US" sz="11500" b="1" dirty="0">
                <a:solidFill>
                  <a:schemeClr val="tx1"/>
                </a:solidFill>
                <a:latin typeface="Source Sans Pro" charset="0"/>
                <a:ea typeface="Source Sans Pro" charset="0"/>
                <a:cs typeface="Source Sans Pro" charset="0"/>
                <a:sym typeface="Source Sans Pro"/>
              </a:rPr>
              <a:t>Network Linux</a:t>
            </a:r>
            <a:endParaRPr sz="11500" b="1" i="0" u="none" strike="noStrike" cap="none" dirty="0">
              <a:solidFill>
                <a:schemeClr val="tx1"/>
              </a:solidFill>
              <a:latin typeface="Source Sans Pro" charset="0"/>
              <a:ea typeface="Source Sans Pro" charset="0"/>
              <a:cs typeface="Source Sans Pro" charset="0"/>
              <a:sym typeface="Source Sans Pro"/>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631705" y="4234843"/>
            <a:ext cx="1363482" cy="1590501"/>
          </a:xfrm>
          <a:prstGeom prst="rect">
            <a:avLst/>
          </a:prstGeom>
        </p:spPr>
      </p:pic>
      <p:sp>
        <p:nvSpPr>
          <p:cNvPr id="53" name="Shape 79"/>
          <p:cNvSpPr txBox="1">
            <a:spLocks noGrp="1"/>
          </p:cNvSpPr>
          <p:nvPr>
            <p:ph type="title"/>
          </p:nvPr>
        </p:nvSpPr>
        <p:spPr>
          <a:xfrm>
            <a:off x="3048000" y="25695"/>
            <a:ext cx="20726400" cy="1481829"/>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92D050"/>
              </a:buClr>
              <a:buSzPts val="9000"/>
              <a:buFont typeface="Source Sans Pro"/>
              <a:buNone/>
            </a:pPr>
            <a:r>
              <a:rPr lang="en-US" sz="9000" b="1" i="0" u="none" strike="noStrike" cap="none" dirty="0">
                <a:solidFill>
                  <a:srgbClr val="92D050"/>
                </a:solidFill>
                <a:latin typeface="Source Sans Pro"/>
                <a:ea typeface="Source Sans Pro"/>
                <a:cs typeface="Source Sans Pro"/>
                <a:sym typeface="Source Sans Pro"/>
              </a:rPr>
              <a:t>Joint Demo</a:t>
            </a:r>
            <a:endParaRPr dirty="0"/>
          </a:p>
        </p:txBody>
      </p:sp>
      <p:cxnSp>
        <p:nvCxnSpPr>
          <p:cNvPr id="9" name="Straight Connector 8"/>
          <p:cNvCxnSpPr/>
          <p:nvPr/>
        </p:nvCxnSpPr>
        <p:spPr>
          <a:xfrm>
            <a:off x="8735017" y="2482182"/>
            <a:ext cx="0" cy="2970630"/>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16135942" y="2599858"/>
            <a:ext cx="0" cy="2852954"/>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pic>
        <p:nvPicPr>
          <p:cNvPr id="66" name="Shape 6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443316" y="4400936"/>
            <a:ext cx="4640153" cy="1076743"/>
          </a:xfrm>
          <a:prstGeom prst="rect">
            <a:avLst/>
          </a:prstGeom>
          <a:noFill/>
          <a:ln>
            <a:noFill/>
          </a:ln>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a:ext>
            </a:extLst>
          </a:blip>
          <a:srcRect b="23562"/>
          <a:stretch/>
        </p:blipFill>
        <p:spPr>
          <a:xfrm>
            <a:off x="19231361" y="4124687"/>
            <a:ext cx="2003105" cy="1531136"/>
          </a:xfrm>
          <a:prstGeom prst="rect">
            <a:avLst/>
          </a:prstGeom>
        </p:spPr>
      </p:pic>
      <p:cxnSp>
        <p:nvCxnSpPr>
          <p:cNvPr id="49" name="Straight Connector 48"/>
          <p:cNvCxnSpPr/>
          <p:nvPr/>
        </p:nvCxnSpPr>
        <p:spPr>
          <a:xfrm flipH="1">
            <a:off x="2309392" y="6195595"/>
            <a:ext cx="20111568" cy="0"/>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8764477" y="9768296"/>
            <a:ext cx="0" cy="2970630"/>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16165402" y="9885972"/>
            <a:ext cx="0" cy="2852954"/>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flipH="1">
            <a:off x="2338852" y="9451573"/>
            <a:ext cx="20111568" cy="0"/>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8"/>
          <a:stretch>
            <a:fillRect/>
          </a:stretch>
        </p:blipFill>
        <p:spPr>
          <a:xfrm>
            <a:off x="2137006" y="10702057"/>
            <a:ext cx="5794030" cy="1810635"/>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933548" y="10763224"/>
            <a:ext cx="5500014" cy="1655115"/>
          </a:xfrm>
          <a:prstGeom prst="rect">
            <a:avLst/>
          </a:prstGeom>
        </p:spPr>
      </p:pic>
      <p:sp>
        <p:nvSpPr>
          <p:cNvPr id="12" name="Rectangle 11"/>
          <p:cNvSpPr/>
          <p:nvPr/>
        </p:nvSpPr>
        <p:spPr>
          <a:xfrm>
            <a:off x="19231361" y="10646593"/>
            <a:ext cx="1087157" cy="1200329"/>
          </a:xfrm>
          <a:prstGeom prst="rect">
            <a:avLst/>
          </a:prstGeom>
        </p:spPr>
        <p:txBody>
          <a:bodyPr wrap="none">
            <a:spAutoFit/>
          </a:bodyPr>
          <a:lstStyle/>
          <a:p>
            <a:r>
              <a:rPr lang="is-IS" sz="7200" b="1">
                <a:solidFill>
                  <a:schemeClr val="tx1"/>
                </a:solidFill>
                <a:latin typeface="Source Sans Pro" charset="0"/>
                <a:ea typeface="Source Sans Pro" charset="0"/>
                <a:cs typeface="Source Sans Pro" charset="0"/>
                <a:sym typeface="Source Sans Pro"/>
              </a:rPr>
              <a:t>…</a:t>
            </a:r>
            <a:endParaRPr lang="en-US" sz="7200" b="1" dirty="0"/>
          </a:p>
        </p:txBody>
      </p:sp>
      <p:sp>
        <p:nvSpPr>
          <p:cNvPr id="42" name="Shape 58"/>
          <p:cNvSpPr txBox="1"/>
          <p:nvPr/>
        </p:nvSpPr>
        <p:spPr>
          <a:xfrm>
            <a:off x="9487520" y="2148116"/>
            <a:ext cx="6245258" cy="76177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F6061"/>
              </a:buClr>
              <a:buSzPts val="3600"/>
              <a:buFont typeface="Source Sans Pro"/>
              <a:buNone/>
            </a:pPr>
            <a:r>
              <a:rPr lang="en-US" sz="6600" b="1" dirty="0">
                <a:solidFill>
                  <a:srgbClr val="5F6061"/>
                </a:solidFill>
                <a:latin typeface="Source Sans Pro"/>
                <a:ea typeface="Source Sans Pro"/>
                <a:cs typeface="Source Sans Pro"/>
                <a:sym typeface="Source Sans Pro"/>
              </a:rPr>
              <a:t>2</a:t>
            </a:r>
            <a:r>
              <a:rPr lang="en-US" sz="6600" b="1" i="0" u="none" strike="noStrike" cap="none" dirty="0">
                <a:solidFill>
                  <a:srgbClr val="5F6061"/>
                </a:solidFill>
                <a:latin typeface="Source Sans Pro"/>
                <a:ea typeface="Source Sans Pro"/>
                <a:cs typeface="Source Sans Pro"/>
                <a:sym typeface="Source Sans Pro"/>
              </a:rPr>
              <a:t>. Big Switch</a:t>
            </a:r>
          </a:p>
          <a:p>
            <a:pPr marL="0" marR="0" lvl="0" indent="0" algn="ctr" rtl="0">
              <a:lnSpc>
                <a:spcPct val="100000"/>
              </a:lnSpc>
              <a:spcBef>
                <a:spcPts val="0"/>
              </a:spcBef>
              <a:spcAft>
                <a:spcPts val="0"/>
              </a:spcAft>
              <a:buClr>
                <a:srgbClr val="5F6061"/>
              </a:buClr>
              <a:buSzPts val="3600"/>
              <a:buFont typeface="Source Sans Pro"/>
              <a:buNone/>
            </a:pPr>
            <a:r>
              <a:rPr lang="en-US" sz="4800" i="0" u="none" strike="noStrike" cap="none" dirty="0">
                <a:solidFill>
                  <a:srgbClr val="5F6061"/>
                </a:solidFill>
                <a:latin typeface="Source Sans Pro"/>
                <a:ea typeface="Source Sans Pro"/>
                <a:cs typeface="Source Sans Pro"/>
                <a:sym typeface="Source Sans Pro"/>
              </a:rPr>
              <a:t>FRR/Open Source BGP</a:t>
            </a:r>
          </a:p>
          <a:p>
            <a:pPr marL="0" marR="0" lvl="0" indent="0" algn="ctr" rtl="0">
              <a:lnSpc>
                <a:spcPct val="100000"/>
              </a:lnSpc>
              <a:spcBef>
                <a:spcPts val="0"/>
              </a:spcBef>
              <a:spcAft>
                <a:spcPts val="0"/>
              </a:spcAft>
              <a:buClr>
                <a:srgbClr val="5F6061"/>
              </a:buClr>
              <a:buSzPts val="3600"/>
              <a:buFont typeface="Source Sans Pro"/>
              <a:buNone/>
            </a:pPr>
            <a:endParaRPr sz="3200" b="1" dirty="0"/>
          </a:p>
        </p:txBody>
      </p:sp>
      <p:sp>
        <p:nvSpPr>
          <p:cNvPr id="43" name="Shape 58"/>
          <p:cNvSpPr txBox="1"/>
          <p:nvPr/>
        </p:nvSpPr>
        <p:spPr>
          <a:xfrm>
            <a:off x="16888444" y="2160635"/>
            <a:ext cx="6245258" cy="76177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F6061"/>
              </a:buClr>
              <a:buSzPts val="3600"/>
              <a:buFont typeface="Source Sans Pro"/>
              <a:buNone/>
            </a:pPr>
            <a:r>
              <a:rPr lang="en-US" sz="6600" b="1" dirty="0">
                <a:solidFill>
                  <a:srgbClr val="5F6061"/>
                </a:solidFill>
                <a:latin typeface="Source Sans Pro"/>
                <a:ea typeface="Source Sans Pro"/>
                <a:cs typeface="Source Sans Pro"/>
                <a:sym typeface="Source Sans Pro"/>
              </a:rPr>
              <a:t>3</a:t>
            </a:r>
            <a:r>
              <a:rPr lang="en-US" sz="6600" b="1" i="0" u="none" strike="noStrike" cap="none" dirty="0">
                <a:solidFill>
                  <a:srgbClr val="5F6061"/>
                </a:solidFill>
                <a:latin typeface="Source Sans Pro"/>
                <a:ea typeface="Source Sans Pro"/>
                <a:cs typeface="Source Sans Pro"/>
                <a:sym typeface="Source Sans Pro"/>
              </a:rPr>
              <a:t>. Google</a:t>
            </a:r>
          </a:p>
          <a:p>
            <a:pPr marL="0" marR="0" lvl="0" indent="0" algn="ctr" rtl="0">
              <a:lnSpc>
                <a:spcPct val="100000"/>
              </a:lnSpc>
              <a:spcBef>
                <a:spcPts val="0"/>
              </a:spcBef>
              <a:spcAft>
                <a:spcPts val="0"/>
              </a:spcAft>
              <a:buClr>
                <a:srgbClr val="5F6061"/>
              </a:buClr>
              <a:buSzPts val="3600"/>
              <a:buFont typeface="Source Sans Pro"/>
              <a:buNone/>
            </a:pPr>
            <a:r>
              <a:rPr lang="en-US" sz="4800" i="0" u="none" strike="noStrike" cap="none" dirty="0">
                <a:solidFill>
                  <a:srgbClr val="5F6061"/>
                </a:solidFill>
                <a:latin typeface="Source Sans Pro"/>
                <a:ea typeface="Source Sans Pro"/>
                <a:cs typeface="Source Sans Pro"/>
                <a:sym typeface="Source Sans Pro"/>
              </a:rPr>
              <a:t>Controller-based P4</a:t>
            </a:r>
          </a:p>
          <a:p>
            <a:pPr marL="0" marR="0" lvl="0" indent="0" algn="ctr" rtl="0">
              <a:lnSpc>
                <a:spcPct val="100000"/>
              </a:lnSpc>
              <a:spcBef>
                <a:spcPts val="0"/>
              </a:spcBef>
              <a:spcAft>
                <a:spcPts val="0"/>
              </a:spcAft>
              <a:buClr>
                <a:srgbClr val="5F6061"/>
              </a:buClr>
              <a:buSzPts val="3600"/>
              <a:buFont typeface="Source Sans Pro"/>
              <a:buNone/>
            </a:pPr>
            <a:endParaRPr sz="3200" b="1" dirty="0"/>
          </a:p>
        </p:txBody>
      </p:sp>
    </p:spTree>
    <p:extLst>
      <p:ext uri="{BB962C8B-B14F-4D97-AF65-F5344CB8AC3E}">
        <p14:creationId xmlns:p14="http://schemas.microsoft.com/office/powerpoint/2010/main" val="1387503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2792819" y="1798506"/>
            <a:ext cx="18288001" cy="4775201"/>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535353"/>
              </a:buClr>
              <a:buSzPts val="10000"/>
              <a:buFont typeface="Source Sans Pro"/>
              <a:buNone/>
            </a:pPr>
            <a:r>
              <a:rPr lang="en-US" sz="10000" b="0" i="0" u="none" strike="noStrike" cap="none" dirty="0">
                <a:solidFill>
                  <a:srgbClr val="535353"/>
                </a:solidFill>
                <a:latin typeface="Source Sans Pro"/>
                <a:ea typeface="Source Sans Pro"/>
                <a:cs typeface="Source Sans Pro"/>
                <a:sym typeface="Source Sans Pro"/>
              </a:rPr>
              <a:t>OCP Network Stack:</a:t>
            </a:r>
            <a:br>
              <a:rPr lang="en-US" sz="10000" b="0" i="0" u="none" strike="noStrike" cap="none" dirty="0">
                <a:solidFill>
                  <a:srgbClr val="535353"/>
                </a:solidFill>
                <a:latin typeface="Source Sans Pro"/>
                <a:ea typeface="Source Sans Pro"/>
                <a:cs typeface="Source Sans Pro"/>
                <a:sym typeface="Source Sans Pro"/>
              </a:rPr>
            </a:br>
            <a:r>
              <a:rPr lang="en-US" sz="7200" b="0" i="0" u="none" strike="noStrike" cap="none" dirty="0">
                <a:solidFill>
                  <a:srgbClr val="535353"/>
                </a:solidFill>
                <a:latin typeface="Source Sans Pro"/>
                <a:ea typeface="Source Sans Pro"/>
                <a:cs typeface="Source Sans Pro"/>
                <a:sym typeface="Source Sans Pro"/>
              </a:rPr>
              <a:t>Common Components for </a:t>
            </a:r>
            <a:br>
              <a:rPr lang="en-US" sz="7200" b="0" i="0" u="none" strike="noStrike" cap="none" dirty="0">
                <a:solidFill>
                  <a:srgbClr val="535353"/>
                </a:solidFill>
                <a:latin typeface="Source Sans Pro"/>
                <a:ea typeface="Source Sans Pro"/>
                <a:cs typeface="Source Sans Pro"/>
                <a:sym typeface="Source Sans Pro"/>
              </a:rPr>
            </a:br>
            <a:r>
              <a:rPr lang="en-US" sz="7200" b="0" i="0" u="none" strike="noStrike" cap="none" dirty="0">
                <a:solidFill>
                  <a:srgbClr val="535353"/>
                </a:solidFill>
                <a:latin typeface="Source Sans Pro"/>
                <a:ea typeface="Source Sans Pro"/>
                <a:cs typeface="Source Sans Pro"/>
                <a:sym typeface="Source Sans Pro"/>
              </a:rPr>
              <a:t>Three Very Different Use-Cases</a:t>
            </a:r>
            <a:endParaRPr sz="7200" b="0" i="0" u="none" strike="noStrike" cap="none" dirty="0">
              <a:solidFill>
                <a:srgbClr val="5C6062"/>
              </a:solidFill>
              <a:latin typeface="Source Sans Pro"/>
              <a:ea typeface="Source Sans Pro"/>
              <a:cs typeface="Source Sans Pro"/>
              <a:sym typeface="Source Sans Pro"/>
            </a:endParaRPr>
          </a:p>
        </p:txBody>
      </p:sp>
      <p:sp>
        <p:nvSpPr>
          <p:cNvPr id="37" name="Shape 37"/>
          <p:cNvSpPr txBox="1">
            <a:spLocks noGrp="1"/>
          </p:cNvSpPr>
          <p:nvPr>
            <p:ph type="body" idx="1"/>
          </p:nvPr>
        </p:nvSpPr>
        <p:spPr>
          <a:xfrm>
            <a:off x="3048000" y="8509430"/>
            <a:ext cx="18288001" cy="3311523"/>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5F6062"/>
              </a:buClr>
              <a:buSzPts val="6400"/>
              <a:buFont typeface="Arial"/>
              <a:buNone/>
            </a:pPr>
            <a:r>
              <a:rPr lang="en-US" sz="6400" b="0" i="0" u="none" strike="noStrike" cap="none">
                <a:solidFill>
                  <a:srgbClr val="5F6062"/>
                </a:solidFill>
                <a:latin typeface="Source Sans Pro"/>
                <a:ea typeface="Source Sans Pro"/>
                <a:cs typeface="Source Sans Pro"/>
                <a:sym typeface="Source Sans Pro"/>
              </a:rPr>
              <a:t>Kyle Forster – Big Switch Networks</a:t>
            </a:r>
            <a:endParaRPr/>
          </a:p>
          <a:p>
            <a:pPr marL="0" marR="0" lvl="0" indent="0" algn="l" rtl="0">
              <a:lnSpc>
                <a:spcPct val="80000"/>
              </a:lnSpc>
              <a:spcBef>
                <a:spcPts val="2000"/>
              </a:spcBef>
              <a:spcAft>
                <a:spcPts val="0"/>
              </a:spcAft>
              <a:buClr>
                <a:srgbClr val="5F6062"/>
              </a:buClr>
              <a:buSzPts val="6400"/>
              <a:buFont typeface="Arial"/>
              <a:buNone/>
            </a:pPr>
            <a:r>
              <a:rPr lang="en-US" sz="6400" b="0" i="0" u="none" strike="noStrike" cap="none" dirty="0" err="1">
                <a:solidFill>
                  <a:srgbClr val="5F6062"/>
                </a:solidFill>
                <a:latin typeface="Source Sans Pro"/>
                <a:ea typeface="Source Sans Pro"/>
                <a:cs typeface="Source Sans Pro"/>
                <a:sym typeface="Source Sans Pro"/>
              </a:rPr>
              <a:t>Vivek</a:t>
            </a:r>
            <a:r>
              <a:rPr lang="en-US" sz="6400" b="0" i="0" u="none" strike="noStrike" cap="none" dirty="0">
                <a:solidFill>
                  <a:srgbClr val="5F6062"/>
                </a:solidFill>
                <a:latin typeface="Source Sans Pro"/>
                <a:ea typeface="Source Sans Pro"/>
                <a:cs typeface="Source Sans Pro"/>
                <a:sym typeface="Source Sans Pro"/>
              </a:rPr>
              <a:t> Shah – Google</a:t>
            </a:r>
            <a:endParaRPr dirty="0"/>
          </a:p>
          <a:p>
            <a:pPr marL="0" marR="0" lvl="0" indent="0" algn="l" rtl="0">
              <a:lnSpc>
                <a:spcPct val="80000"/>
              </a:lnSpc>
              <a:spcBef>
                <a:spcPts val="2000"/>
              </a:spcBef>
              <a:spcAft>
                <a:spcPts val="0"/>
              </a:spcAft>
              <a:buClr>
                <a:srgbClr val="5F6062"/>
              </a:buClr>
              <a:buSzPts val="6400"/>
              <a:buFont typeface="Arial"/>
              <a:buNone/>
            </a:pPr>
            <a:r>
              <a:rPr lang="en-US" sz="6400" b="0" i="0" u="none" strike="noStrike" cap="none" dirty="0">
                <a:solidFill>
                  <a:srgbClr val="5F6062"/>
                </a:solidFill>
                <a:latin typeface="Source Sans Pro"/>
                <a:ea typeface="Source Sans Pro"/>
                <a:cs typeface="Source Sans Pro"/>
                <a:sym typeface="Source Sans Pro"/>
              </a:rPr>
              <a:t>Rob Sherwood – Facebook</a:t>
            </a:r>
            <a:endParaRPr dirty="0"/>
          </a:p>
          <a:p>
            <a:pPr marL="0" marR="0" lvl="0" indent="0" algn="l" rtl="0">
              <a:lnSpc>
                <a:spcPct val="80000"/>
              </a:lnSpc>
              <a:spcBef>
                <a:spcPts val="2000"/>
              </a:spcBef>
              <a:spcAft>
                <a:spcPts val="0"/>
              </a:spcAft>
              <a:buClr>
                <a:srgbClr val="5F6062"/>
              </a:buClr>
              <a:buSzPts val="6400"/>
              <a:buFont typeface="Arial"/>
              <a:buNone/>
            </a:pPr>
            <a:endParaRPr sz="6400" b="0" i="0" u="none" strike="noStrike" cap="none" dirty="0">
              <a:solidFill>
                <a:srgbClr val="5F6062"/>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2792818" y="1798506"/>
            <a:ext cx="21591181" cy="4775201"/>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535353"/>
              </a:buClr>
              <a:buSzPts val="10000"/>
              <a:buFont typeface="Source Sans Pro"/>
              <a:buNone/>
            </a:pPr>
            <a:r>
              <a:rPr lang="en-US" sz="10000" b="0" i="0" u="none" strike="noStrike" cap="none" dirty="0">
                <a:solidFill>
                  <a:srgbClr val="535353"/>
                </a:solidFill>
                <a:latin typeface="Source Sans Pro"/>
                <a:ea typeface="Source Sans Pro"/>
                <a:cs typeface="Source Sans Pro"/>
                <a:sym typeface="Source Sans Pro"/>
              </a:rPr>
              <a:t>Google, Facebook &amp; Big Switch Demo</a:t>
            </a:r>
            <a:br>
              <a:rPr lang="en-US" sz="10000" b="0" i="0" u="none" strike="noStrike" cap="none" dirty="0">
                <a:solidFill>
                  <a:srgbClr val="535353"/>
                </a:solidFill>
                <a:latin typeface="Source Sans Pro"/>
                <a:ea typeface="Source Sans Pro"/>
                <a:cs typeface="Source Sans Pro"/>
                <a:sym typeface="Source Sans Pro"/>
              </a:rPr>
            </a:br>
            <a:r>
              <a:rPr lang="en-US" sz="7200" b="0" i="0" u="none" strike="noStrike" cap="none" dirty="0">
                <a:solidFill>
                  <a:srgbClr val="535353"/>
                </a:solidFill>
                <a:latin typeface="Source Sans Pro"/>
                <a:ea typeface="Source Sans Pro"/>
                <a:cs typeface="Source Sans Pro"/>
                <a:sym typeface="Source Sans Pro"/>
              </a:rPr>
              <a:t>Next generation network operating systems based on Open Network Linux</a:t>
            </a:r>
            <a:endParaRPr sz="7200" b="0" i="0" u="none" strike="noStrike" cap="none" dirty="0">
              <a:solidFill>
                <a:srgbClr val="5C6062"/>
              </a:solidFill>
              <a:latin typeface="Source Sans Pro"/>
              <a:ea typeface="Source Sans Pro"/>
              <a:cs typeface="Source Sans Pro"/>
              <a:sym typeface="Source Sans Pro"/>
            </a:endParaRPr>
          </a:p>
        </p:txBody>
      </p:sp>
      <p:sp>
        <p:nvSpPr>
          <p:cNvPr id="37" name="Shape 37"/>
          <p:cNvSpPr txBox="1">
            <a:spLocks noGrp="1"/>
          </p:cNvSpPr>
          <p:nvPr>
            <p:ph type="body" idx="1"/>
          </p:nvPr>
        </p:nvSpPr>
        <p:spPr>
          <a:xfrm>
            <a:off x="3048000" y="8509430"/>
            <a:ext cx="18288001" cy="3311523"/>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5F6062"/>
              </a:buClr>
              <a:buSzPts val="6400"/>
              <a:buFont typeface="Arial"/>
              <a:buNone/>
            </a:pPr>
            <a:r>
              <a:rPr lang="en-US" sz="6400" b="0" i="0" u="none" strike="noStrike" cap="none">
                <a:solidFill>
                  <a:srgbClr val="5F6062"/>
                </a:solidFill>
                <a:latin typeface="Source Sans Pro"/>
                <a:ea typeface="Source Sans Pro"/>
                <a:cs typeface="Source Sans Pro"/>
                <a:sym typeface="Source Sans Pro"/>
              </a:rPr>
              <a:t>Kyle Forster – Big Switch Networks</a:t>
            </a:r>
            <a:endParaRPr/>
          </a:p>
          <a:p>
            <a:pPr marL="0" marR="0" lvl="0" indent="0" algn="l" rtl="0">
              <a:lnSpc>
                <a:spcPct val="80000"/>
              </a:lnSpc>
              <a:spcBef>
                <a:spcPts val="2000"/>
              </a:spcBef>
              <a:spcAft>
                <a:spcPts val="0"/>
              </a:spcAft>
              <a:buClr>
                <a:srgbClr val="5F6062"/>
              </a:buClr>
              <a:buSzPts val="6400"/>
              <a:buFont typeface="Arial"/>
              <a:buNone/>
            </a:pPr>
            <a:r>
              <a:rPr lang="en-US" sz="6400" b="0" i="0" u="none" strike="noStrike" cap="none" dirty="0" err="1">
                <a:solidFill>
                  <a:srgbClr val="5F6062"/>
                </a:solidFill>
                <a:latin typeface="Source Sans Pro"/>
                <a:ea typeface="Source Sans Pro"/>
                <a:cs typeface="Source Sans Pro"/>
                <a:sym typeface="Source Sans Pro"/>
              </a:rPr>
              <a:t>Vivek</a:t>
            </a:r>
            <a:r>
              <a:rPr lang="en-US" sz="6400" b="0" i="0" u="none" strike="noStrike" cap="none" dirty="0">
                <a:solidFill>
                  <a:srgbClr val="5F6062"/>
                </a:solidFill>
                <a:latin typeface="Source Sans Pro"/>
                <a:ea typeface="Source Sans Pro"/>
                <a:cs typeface="Source Sans Pro"/>
                <a:sym typeface="Source Sans Pro"/>
              </a:rPr>
              <a:t> Shah – Google</a:t>
            </a:r>
            <a:endParaRPr dirty="0"/>
          </a:p>
          <a:p>
            <a:pPr marL="0" marR="0" lvl="0" indent="0" algn="l" rtl="0">
              <a:lnSpc>
                <a:spcPct val="80000"/>
              </a:lnSpc>
              <a:spcBef>
                <a:spcPts val="2000"/>
              </a:spcBef>
              <a:spcAft>
                <a:spcPts val="0"/>
              </a:spcAft>
              <a:buClr>
                <a:srgbClr val="5F6062"/>
              </a:buClr>
              <a:buSzPts val="6400"/>
              <a:buFont typeface="Arial"/>
              <a:buNone/>
            </a:pPr>
            <a:r>
              <a:rPr lang="en-US" sz="6400" b="0" i="0" u="none" strike="noStrike" cap="none" dirty="0">
                <a:solidFill>
                  <a:srgbClr val="5F6062"/>
                </a:solidFill>
                <a:latin typeface="Source Sans Pro"/>
                <a:ea typeface="Source Sans Pro"/>
                <a:cs typeface="Source Sans Pro"/>
                <a:sym typeface="Source Sans Pro"/>
              </a:rPr>
              <a:t>Rob Sherwood – Facebook</a:t>
            </a:r>
            <a:endParaRPr dirty="0"/>
          </a:p>
          <a:p>
            <a:pPr marL="0" marR="0" lvl="0" indent="0" algn="l" rtl="0">
              <a:lnSpc>
                <a:spcPct val="80000"/>
              </a:lnSpc>
              <a:spcBef>
                <a:spcPts val="2000"/>
              </a:spcBef>
              <a:spcAft>
                <a:spcPts val="0"/>
              </a:spcAft>
              <a:buClr>
                <a:srgbClr val="5F6062"/>
              </a:buClr>
              <a:buSzPts val="6400"/>
              <a:buFont typeface="Arial"/>
              <a:buNone/>
            </a:pPr>
            <a:endParaRPr sz="6400" b="0" i="0" u="none" strike="noStrike" cap="none" dirty="0">
              <a:solidFill>
                <a:srgbClr val="5F6062"/>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899807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048000" y="25695"/>
            <a:ext cx="20061274" cy="1481829"/>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92D050"/>
              </a:buClr>
              <a:buSzPts val="8800"/>
              <a:buFont typeface="Source Sans Pro"/>
              <a:buNone/>
            </a:pPr>
            <a:r>
              <a:rPr lang="en-US" sz="8800" b="1" i="0" u="none" strike="noStrike" cap="none">
                <a:solidFill>
                  <a:srgbClr val="92D050"/>
                </a:solidFill>
                <a:latin typeface="Source Sans Pro"/>
                <a:ea typeface="Source Sans Pro"/>
                <a:cs typeface="Source Sans Pro"/>
                <a:sym typeface="Source Sans Pro"/>
              </a:rPr>
              <a:t>Networking is in a Renaissance</a:t>
            </a:r>
            <a:endParaRPr sz="30000" b="1" i="0" u="none" strike="noStrike" cap="none">
              <a:solidFill>
                <a:srgbClr val="92D050"/>
              </a:solidFill>
              <a:latin typeface="Source Sans Pro"/>
              <a:ea typeface="Source Sans Pro"/>
              <a:cs typeface="Source Sans Pro"/>
              <a:sym typeface="Source Sans Pro"/>
            </a:endParaRPr>
          </a:p>
        </p:txBody>
      </p:sp>
      <p:sp>
        <p:nvSpPr>
          <p:cNvPr id="43" name="Shape 43"/>
          <p:cNvSpPr txBox="1">
            <a:spLocks noGrp="1"/>
          </p:cNvSpPr>
          <p:nvPr>
            <p:ph type="body" idx="1"/>
          </p:nvPr>
        </p:nvSpPr>
        <p:spPr>
          <a:xfrm>
            <a:off x="6726247" y="9801744"/>
            <a:ext cx="11596772" cy="3049733"/>
          </a:xfrm>
          <a:prstGeom prst="rect">
            <a:avLst/>
          </a:prstGeom>
          <a:noFill/>
          <a:ln>
            <a:noFill/>
          </a:ln>
        </p:spPr>
        <p:txBody>
          <a:bodyPr spcFirstLastPara="1" wrap="square" lIns="91425" tIns="91425" rIns="91425" bIns="91425" anchor="t" anchorCtr="0">
            <a:noAutofit/>
          </a:bodyPr>
          <a:lstStyle/>
          <a:p>
            <a:pPr marL="857250" marR="0" lvl="0" indent="-450850" algn="l" rtl="0">
              <a:lnSpc>
                <a:spcPct val="80000"/>
              </a:lnSpc>
              <a:spcBef>
                <a:spcPts val="0"/>
              </a:spcBef>
              <a:spcAft>
                <a:spcPts val="0"/>
              </a:spcAft>
              <a:buClr>
                <a:srgbClr val="5F6062"/>
              </a:buClr>
              <a:buSzPts val="6400"/>
              <a:buFont typeface="Arial"/>
              <a:buNone/>
            </a:pPr>
            <a:endParaRPr sz="6400" b="0" i="0" u="none" strike="noStrike" cap="none">
              <a:solidFill>
                <a:schemeClr val="tx1"/>
              </a:solidFill>
              <a:latin typeface="Source Sans Pro"/>
              <a:ea typeface="Source Sans Pro"/>
              <a:cs typeface="Source Sans Pro"/>
              <a:sym typeface="Source Sans Pro"/>
            </a:endParaRPr>
          </a:p>
          <a:p>
            <a:pPr marL="0" marR="0" lvl="0" indent="0" algn="l" rtl="0">
              <a:lnSpc>
                <a:spcPct val="80000"/>
              </a:lnSpc>
              <a:spcBef>
                <a:spcPts val="2000"/>
              </a:spcBef>
              <a:spcAft>
                <a:spcPts val="0"/>
              </a:spcAft>
              <a:buClr>
                <a:srgbClr val="5F6062"/>
              </a:buClr>
              <a:buSzPts val="6400"/>
              <a:buFont typeface="Arial"/>
              <a:buNone/>
            </a:pPr>
            <a:endParaRPr sz="6400" b="0" i="0" u="none" strike="noStrike" cap="none" dirty="0">
              <a:solidFill>
                <a:schemeClr val="tx1"/>
              </a:solidFill>
              <a:latin typeface="Source Sans Pro"/>
              <a:ea typeface="Source Sans Pro"/>
              <a:cs typeface="Source Sans Pro"/>
              <a:sym typeface="Source Sans Pro"/>
            </a:endParaRPr>
          </a:p>
          <a:p>
            <a:pPr marL="0" marR="0" lvl="0" indent="0" algn="l" rtl="0">
              <a:lnSpc>
                <a:spcPct val="80000"/>
              </a:lnSpc>
              <a:spcBef>
                <a:spcPts val="2000"/>
              </a:spcBef>
              <a:spcAft>
                <a:spcPts val="0"/>
              </a:spcAft>
              <a:buClr>
                <a:srgbClr val="92D050"/>
              </a:buClr>
              <a:buSzPts val="6400"/>
              <a:buFont typeface="Arial"/>
              <a:buNone/>
            </a:pPr>
            <a:r>
              <a:rPr lang="en-US" sz="6400" b="1" i="0" u="none" strike="noStrike" cap="none" dirty="0">
                <a:solidFill>
                  <a:schemeClr val="tx1"/>
                </a:solidFill>
                <a:sym typeface="Source Sans Pro"/>
              </a:rPr>
              <a:t>OCP is driving this change!</a:t>
            </a:r>
            <a:endParaRPr dirty="0">
              <a:solidFill>
                <a:schemeClr val="tx1"/>
              </a:solidFill>
            </a:endParaRPr>
          </a:p>
        </p:txBody>
      </p:sp>
      <p:pic>
        <p:nvPicPr>
          <p:cNvPr id="44" name="Shape 44"/>
          <p:cNvPicPr preferRelativeResize="0"/>
          <p:nvPr/>
        </p:nvPicPr>
        <p:blipFill rotWithShape="1">
          <a:blip r:embed="rId3">
            <a:alphaModFix/>
          </a:blip>
          <a:srcRect/>
          <a:stretch/>
        </p:blipFill>
        <p:spPr>
          <a:xfrm>
            <a:off x="4991479" y="2396053"/>
            <a:ext cx="13872198" cy="8521105"/>
          </a:xfrm>
          <a:prstGeom prst="rect">
            <a:avLst/>
          </a:prstGeom>
          <a:noFill/>
          <a:ln>
            <a:noFill/>
          </a:ln>
        </p:spPr>
      </p:pic>
      <p:cxnSp>
        <p:nvCxnSpPr>
          <p:cNvPr id="45" name="Shape 45"/>
          <p:cNvCxnSpPr/>
          <p:nvPr/>
        </p:nvCxnSpPr>
        <p:spPr>
          <a:xfrm rot="10800000" flipH="1">
            <a:off x="2323720" y="8047328"/>
            <a:ext cx="3854559" cy="2869830"/>
          </a:xfrm>
          <a:prstGeom prst="straightConnector1">
            <a:avLst/>
          </a:prstGeom>
          <a:noFill/>
          <a:ln w="152400" cap="flat" cmpd="sng">
            <a:solidFill>
              <a:srgbClr val="C00000"/>
            </a:solidFill>
            <a:prstDash val="solid"/>
            <a:miter lim="800000"/>
            <a:headEnd type="none" w="sm" len="sm"/>
            <a:tailEnd type="triangle" w="med" len="med"/>
          </a:ln>
        </p:spPr>
      </p:cxnSp>
      <p:sp>
        <p:nvSpPr>
          <p:cNvPr id="46" name="Shape 46"/>
          <p:cNvSpPr txBox="1"/>
          <p:nvPr/>
        </p:nvSpPr>
        <p:spPr>
          <a:xfrm>
            <a:off x="-1115656" y="11426363"/>
            <a:ext cx="7293935" cy="101566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F6061"/>
              </a:buClr>
              <a:buSzPts val="5400"/>
              <a:buFont typeface="Source Sans Pro"/>
              <a:buNone/>
            </a:pPr>
            <a:r>
              <a:rPr lang="en-US" sz="5400" b="0" i="0" u="none" strike="noStrike" cap="none">
                <a:solidFill>
                  <a:srgbClr val="5F6061"/>
                </a:solidFill>
                <a:latin typeface="Source Sans Pro"/>
                <a:ea typeface="Source Sans Pro"/>
                <a:cs typeface="Source Sans Pro"/>
                <a:sym typeface="Source Sans Pro"/>
              </a:rPr>
              <a:t>Your Users</a:t>
            </a:r>
            <a:endParaRPr/>
          </a:p>
        </p:txBody>
      </p:sp>
      <p:cxnSp>
        <p:nvCxnSpPr>
          <p:cNvPr id="47" name="Shape 47"/>
          <p:cNvCxnSpPr/>
          <p:nvPr/>
        </p:nvCxnSpPr>
        <p:spPr>
          <a:xfrm flipH="1">
            <a:off x="15391062" y="3445427"/>
            <a:ext cx="4016730" cy="1870164"/>
          </a:xfrm>
          <a:prstGeom prst="straightConnector1">
            <a:avLst/>
          </a:prstGeom>
          <a:noFill/>
          <a:ln w="152400" cap="flat" cmpd="sng">
            <a:solidFill>
              <a:srgbClr val="C00000"/>
            </a:solidFill>
            <a:prstDash val="solid"/>
            <a:miter lim="800000"/>
            <a:headEnd type="none" w="sm" len="sm"/>
            <a:tailEnd type="triangle" w="med" len="med"/>
          </a:ln>
        </p:spPr>
      </p:cxnSp>
      <p:sp>
        <p:nvSpPr>
          <p:cNvPr id="48" name="Shape 48"/>
          <p:cNvSpPr txBox="1"/>
          <p:nvPr/>
        </p:nvSpPr>
        <p:spPr>
          <a:xfrm>
            <a:off x="19516142" y="1933004"/>
            <a:ext cx="4245597" cy="387798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F6061"/>
              </a:buClr>
              <a:buSzPts val="4800"/>
              <a:buFont typeface="Source Sans Pro"/>
              <a:buNone/>
            </a:pPr>
            <a:r>
              <a:rPr lang="en-US" sz="4800" b="0" i="0" u="none" strike="noStrike" cap="none">
                <a:solidFill>
                  <a:srgbClr val="5F6061"/>
                </a:solidFill>
                <a:latin typeface="Source Sans Pro"/>
                <a:ea typeface="Source Sans Pro"/>
                <a:cs typeface="Source Sans Pro"/>
                <a:sym typeface="Source Sans Pro"/>
              </a:rPr>
              <a:t>A network with agility, automation and architected for change</a:t>
            </a:r>
            <a:endParaRPr sz="4800" b="0" i="0" u="none" strike="noStrike" cap="none">
              <a:solidFill>
                <a:srgbClr val="5F6061"/>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8" name="Shape 58"/>
          <p:cNvSpPr txBox="1"/>
          <p:nvPr/>
        </p:nvSpPr>
        <p:spPr>
          <a:xfrm>
            <a:off x="1943695" y="2160636"/>
            <a:ext cx="4703019" cy="681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F6061"/>
              </a:buClr>
              <a:buSzPts val="3600"/>
              <a:buFont typeface="Source Sans Pro"/>
              <a:buNone/>
            </a:pPr>
            <a:r>
              <a:rPr lang="en-US" sz="6600" b="1" i="0" u="none" strike="noStrike" cap="none">
                <a:solidFill>
                  <a:srgbClr val="5F6061"/>
                </a:solidFill>
                <a:latin typeface="Source Sans Pro"/>
                <a:ea typeface="Source Sans Pro"/>
                <a:cs typeface="Source Sans Pro"/>
                <a:sym typeface="Source Sans Pro"/>
              </a:rPr>
              <a:t>1. </a:t>
            </a:r>
            <a:r>
              <a:rPr lang="en-US" sz="6600" b="1" i="0" u="none" strike="noStrike" cap="none" dirty="0">
                <a:solidFill>
                  <a:srgbClr val="5F6061"/>
                </a:solidFill>
                <a:latin typeface="Source Sans Pro"/>
                <a:ea typeface="Source Sans Pro"/>
                <a:cs typeface="Source Sans Pro"/>
                <a:sym typeface="Source Sans Pro"/>
              </a:rPr>
              <a:t>Facebook</a:t>
            </a:r>
            <a:endParaRPr sz="3200" b="1" dirty="0"/>
          </a:p>
        </p:txBody>
      </p:sp>
      <p:sp>
        <p:nvSpPr>
          <p:cNvPr id="59" name="Shape 59"/>
          <p:cNvSpPr txBox="1"/>
          <p:nvPr/>
        </p:nvSpPr>
        <p:spPr>
          <a:xfrm>
            <a:off x="9761196" y="2132061"/>
            <a:ext cx="4961163" cy="79034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F6061"/>
              </a:buClr>
              <a:buSzPts val="3600"/>
              <a:buFont typeface="Source Sans Pro"/>
              <a:buNone/>
            </a:pPr>
            <a:r>
              <a:rPr lang="en-US" sz="6600" b="1" i="0" u="none" strike="noStrike" cap="none">
                <a:solidFill>
                  <a:srgbClr val="5F6061"/>
                </a:solidFill>
                <a:latin typeface="Source Sans Pro"/>
                <a:ea typeface="Source Sans Pro"/>
                <a:cs typeface="Source Sans Pro"/>
                <a:sym typeface="Source Sans Pro"/>
              </a:rPr>
              <a:t>2. </a:t>
            </a:r>
            <a:r>
              <a:rPr lang="en-US" sz="6600" b="1" i="0" u="none" strike="noStrike" cap="none" dirty="0">
                <a:solidFill>
                  <a:srgbClr val="5F6061"/>
                </a:solidFill>
                <a:latin typeface="Source Sans Pro"/>
                <a:ea typeface="Source Sans Pro"/>
                <a:cs typeface="Source Sans Pro"/>
                <a:sym typeface="Source Sans Pro"/>
              </a:rPr>
              <a:t>Big Switch</a:t>
            </a:r>
            <a:endParaRPr sz="3200" b="1" dirty="0"/>
          </a:p>
        </p:txBody>
      </p:sp>
      <p:sp>
        <p:nvSpPr>
          <p:cNvPr id="60" name="Shape 60"/>
          <p:cNvSpPr txBox="1"/>
          <p:nvPr/>
        </p:nvSpPr>
        <p:spPr>
          <a:xfrm>
            <a:off x="17436427" y="2103486"/>
            <a:ext cx="4146600" cy="7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F6061"/>
              </a:buClr>
              <a:buSzPts val="3600"/>
              <a:buFont typeface="Source Sans Pro"/>
              <a:buNone/>
            </a:pPr>
            <a:r>
              <a:rPr lang="en-US" sz="6600" b="1" i="0" u="none" strike="noStrike" cap="none" dirty="0">
                <a:solidFill>
                  <a:srgbClr val="5F6061"/>
                </a:solidFill>
                <a:latin typeface="Source Sans Pro"/>
                <a:ea typeface="Source Sans Pro"/>
                <a:cs typeface="Source Sans Pro"/>
                <a:sym typeface="Source Sans Pro"/>
              </a:rPr>
              <a:t>3. Google</a:t>
            </a:r>
            <a:endParaRPr sz="3200" b="1" dirty="0"/>
          </a:p>
        </p:txBody>
      </p:sp>
      <p:sp>
        <p:nvSpPr>
          <p:cNvPr id="71" name="Shape 71"/>
          <p:cNvSpPr/>
          <p:nvPr/>
        </p:nvSpPr>
        <p:spPr>
          <a:xfrm>
            <a:off x="2309392" y="4116465"/>
            <a:ext cx="4658100" cy="1539000"/>
          </a:xfrm>
          <a:prstGeom prst="rect">
            <a:avLst/>
          </a:prstGeom>
          <a:solidFill>
            <a:srgbClr val="0070C0"/>
          </a:solidFill>
          <a:ln w="254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8800"/>
              <a:buFont typeface="Source Sans Pro"/>
              <a:buNone/>
            </a:pPr>
            <a:r>
              <a:rPr lang="en-US" sz="8800" b="0" i="0" u="none" strike="noStrike" cap="none" dirty="0">
                <a:solidFill>
                  <a:schemeClr val="lt1"/>
                </a:solidFill>
                <a:latin typeface="Source Sans Pro"/>
                <a:ea typeface="Source Sans Pro"/>
                <a:cs typeface="Source Sans Pro"/>
                <a:sym typeface="Source Sans Pro"/>
              </a:rPr>
              <a:t>Open/R</a:t>
            </a:r>
            <a:endParaRPr dirty="0"/>
          </a:p>
        </p:txBody>
      </p:sp>
      <p:pic>
        <p:nvPicPr>
          <p:cNvPr id="24" name="Picture 4" descr="Related image">
            <a:extLst>
              <a:ext uri="{FF2B5EF4-FFF2-40B4-BE49-F238E27FC236}">
                <a16:creationId xmlns:a16="http://schemas.microsoft.com/office/drawing/2014/main" id="{56C00C90-6BAC-E94A-A911-ED01ED92541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80922" y="3920978"/>
            <a:ext cx="2465399" cy="1849050"/>
          </a:xfrm>
          <a:prstGeom prst="rect">
            <a:avLst/>
          </a:prstGeom>
          <a:noFill/>
          <a:extLst>
            <a:ext uri="{909E8E84-426E-40DD-AFC4-6F175D3DCCD1}">
              <a14:hiddenFill xmlns:a14="http://schemas.microsoft.com/office/drawing/2010/main">
                <a:solidFill>
                  <a:srgbClr val="FFFFFF"/>
                </a:solidFill>
              </a14:hiddenFill>
            </a:ext>
          </a:extLst>
        </p:spPr>
      </p:pic>
      <p:pic>
        <p:nvPicPr>
          <p:cNvPr id="72" name="Shape 72"/>
          <p:cNvPicPr preferRelativeResize="0"/>
          <p:nvPr/>
        </p:nvPicPr>
        <p:blipFill rotWithShape="1">
          <a:blip r:embed="rId4">
            <a:alphaModFix/>
          </a:blip>
          <a:srcRect/>
          <a:stretch/>
        </p:blipFill>
        <p:spPr>
          <a:xfrm>
            <a:off x="16330321" y="4805404"/>
            <a:ext cx="6090639" cy="1957611"/>
          </a:xfrm>
          <a:prstGeom prst="rect">
            <a:avLst/>
          </a:prstGeom>
          <a:noFill/>
          <a:ln>
            <a:noFill/>
          </a:ln>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346107" y="4707641"/>
            <a:ext cx="2218774" cy="2588199"/>
          </a:xfrm>
          <a:prstGeom prst="rect">
            <a:avLst/>
          </a:prstGeom>
        </p:spPr>
      </p:pic>
      <p:sp>
        <p:nvSpPr>
          <p:cNvPr id="53" name="Shape 79"/>
          <p:cNvSpPr txBox="1">
            <a:spLocks noGrp="1"/>
          </p:cNvSpPr>
          <p:nvPr>
            <p:ph type="title"/>
          </p:nvPr>
        </p:nvSpPr>
        <p:spPr>
          <a:xfrm>
            <a:off x="3048000" y="25695"/>
            <a:ext cx="20726400" cy="1481829"/>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92D050"/>
              </a:buClr>
              <a:buSzPts val="9000"/>
              <a:buFont typeface="Source Sans Pro"/>
              <a:buNone/>
            </a:pPr>
            <a:r>
              <a:rPr lang="en-US" sz="9000" b="1" i="0" u="none" strike="noStrike" cap="none" dirty="0">
                <a:solidFill>
                  <a:srgbClr val="92D050"/>
                </a:solidFill>
                <a:latin typeface="Source Sans Pro"/>
                <a:ea typeface="Source Sans Pro"/>
                <a:cs typeface="Source Sans Pro"/>
                <a:sym typeface="Source Sans Pro"/>
              </a:rPr>
              <a:t>Different Uses / Common Components</a:t>
            </a:r>
            <a:endParaRPr dirty="0"/>
          </a:p>
        </p:txBody>
      </p:sp>
      <p:cxnSp>
        <p:nvCxnSpPr>
          <p:cNvPr id="9" name="Straight Connector 8"/>
          <p:cNvCxnSpPr/>
          <p:nvPr/>
        </p:nvCxnSpPr>
        <p:spPr>
          <a:xfrm>
            <a:off x="8735017" y="2482182"/>
            <a:ext cx="0" cy="4813658"/>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15526340" y="2599858"/>
            <a:ext cx="0" cy="4695982"/>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pic>
        <p:nvPicPr>
          <p:cNvPr id="66" name="Shape 6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522107" y="5469551"/>
            <a:ext cx="4640153" cy="1076743"/>
          </a:xfrm>
          <a:prstGeom prst="rect">
            <a:avLst/>
          </a:prstGeom>
          <a:noFill/>
          <a:ln>
            <a:noFill/>
          </a:ln>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a:ext>
            </a:extLst>
          </a:blip>
          <a:srcRect b="23562"/>
          <a:stretch/>
        </p:blipFill>
        <p:spPr>
          <a:xfrm>
            <a:off x="16944900" y="3959439"/>
            <a:ext cx="1854200" cy="1417316"/>
          </a:xfrm>
          <a:prstGeom prst="rect">
            <a:avLst/>
          </a:prstGeom>
        </p:spPr>
      </p:pic>
    </p:spTree>
    <p:extLst>
      <p:ext uri="{BB962C8B-B14F-4D97-AF65-F5344CB8AC3E}">
        <p14:creationId xmlns:p14="http://schemas.microsoft.com/office/powerpoint/2010/main" val="43039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8" name="Shape 58"/>
          <p:cNvSpPr txBox="1"/>
          <p:nvPr/>
        </p:nvSpPr>
        <p:spPr>
          <a:xfrm>
            <a:off x="1943695" y="2160636"/>
            <a:ext cx="4703019" cy="681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F6061"/>
              </a:buClr>
              <a:buSzPts val="3600"/>
              <a:buFont typeface="Source Sans Pro"/>
              <a:buNone/>
            </a:pPr>
            <a:r>
              <a:rPr lang="en-US" sz="6600" b="1" i="0" u="none" strike="noStrike" cap="none">
                <a:solidFill>
                  <a:srgbClr val="5F6061"/>
                </a:solidFill>
                <a:latin typeface="Source Sans Pro"/>
                <a:ea typeface="Source Sans Pro"/>
                <a:cs typeface="Source Sans Pro"/>
                <a:sym typeface="Source Sans Pro"/>
              </a:rPr>
              <a:t>1. </a:t>
            </a:r>
            <a:r>
              <a:rPr lang="en-US" sz="6600" b="1" i="0" u="none" strike="noStrike" cap="none" dirty="0">
                <a:solidFill>
                  <a:srgbClr val="5F6061"/>
                </a:solidFill>
                <a:latin typeface="Source Sans Pro"/>
                <a:ea typeface="Source Sans Pro"/>
                <a:cs typeface="Source Sans Pro"/>
                <a:sym typeface="Source Sans Pro"/>
              </a:rPr>
              <a:t>Facebook</a:t>
            </a:r>
            <a:endParaRPr sz="3200" b="1" dirty="0"/>
          </a:p>
        </p:txBody>
      </p:sp>
      <p:sp>
        <p:nvSpPr>
          <p:cNvPr id="59" name="Shape 59"/>
          <p:cNvSpPr txBox="1"/>
          <p:nvPr/>
        </p:nvSpPr>
        <p:spPr>
          <a:xfrm>
            <a:off x="9761196" y="2132061"/>
            <a:ext cx="4961163" cy="79034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F6061"/>
              </a:buClr>
              <a:buSzPts val="3600"/>
              <a:buFont typeface="Source Sans Pro"/>
              <a:buNone/>
            </a:pPr>
            <a:r>
              <a:rPr lang="en-US" sz="6600" b="1" i="0" u="none" strike="noStrike" cap="none">
                <a:solidFill>
                  <a:srgbClr val="5F6061"/>
                </a:solidFill>
                <a:latin typeface="Source Sans Pro"/>
                <a:ea typeface="Source Sans Pro"/>
                <a:cs typeface="Source Sans Pro"/>
                <a:sym typeface="Source Sans Pro"/>
              </a:rPr>
              <a:t>2. </a:t>
            </a:r>
            <a:r>
              <a:rPr lang="en-US" sz="6600" b="1" i="0" u="none" strike="noStrike" cap="none" dirty="0">
                <a:solidFill>
                  <a:srgbClr val="5F6061"/>
                </a:solidFill>
                <a:latin typeface="Source Sans Pro"/>
                <a:ea typeface="Source Sans Pro"/>
                <a:cs typeface="Source Sans Pro"/>
                <a:sym typeface="Source Sans Pro"/>
              </a:rPr>
              <a:t>Big Switch</a:t>
            </a:r>
            <a:endParaRPr sz="3200" b="1" dirty="0"/>
          </a:p>
        </p:txBody>
      </p:sp>
      <p:sp>
        <p:nvSpPr>
          <p:cNvPr id="60" name="Shape 60"/>
          <p:cNvSpPr txBox="1"/>
          <p:nvPr/>
        </p:nvSpPr>
        <p:spPr>
          <a:xfrm>
            <a:off x="17436427" y="2103486"/>
            <a:ext cx="4146600" cy="7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F6061"/>
              </a:buClr>
              <a:buSzPts val="3600"/>
              <a:buFont typeface="Source Sans Pro"/>
              <a:buNone/>
            </a:pPr>
            <a:r>
              <a:rPr lang="en-US" sz="6600" b="1" i="0" u="none" strike="noStrike" cap="none" dirty="0">
                <a:solidFill>
                  <a:srgbClr val="5F6061"/>
                </a:solidFill>
                <a:latin typeface="Source Sans Pro"/>
                <a:ea typeface="Source Sans Pro"/>
                <a:cs typeface="Source Sans Pro"/>
                <a:sym typeface="Source Sans Pro"/>
              </a:rPr>
              <a:t>3. Google</a:t>
            </a:r>
            <a:endParaRPr sz="3200" b="1" dirty="0"/>
          </a:p>
        </p:txBody>
      </p:sp>
      <p:sp>
        <p:nvSpPr>
          <p:cNvPr id="71" name="Shape 71"/>
          <p:cNvSpPr/>
          <p:nvPr/>
        </p:nvSpPr>
        <p:spPr>
          <a:xfrm>
            <a:off x="2309392" y="4116465"/>
            <a:ext cx="4658100" cy="1539000"/>
          </a:xfrm>
          <a:prstGeom prst="rect">
            <a:avLst/>
          </a:prstGeom>
          <a:solidFill>
            <a:srgbClr val="0070C0"/>
          </a:solidFill>
          <a:ln w="254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8800"/>
              <a:buFont typeface="Source Sans Pro"/>
              <a:buNone/>
            </a:pPr>
            <a:r>
              <a:rPr lang="en-US" sz="8800" b="0" i="0" u="none" strike="noStrike" cap="none" dirty="0">
                <a:solidFill>
                  <a:schemeClr val="lt1"/>
                </a:solidFill>
                <a:latin typeface="Source Sans Pro"/>
                <a:ea typeface="Source Sans Pro"/>
                <a:cs typeface="Source Sans Pro"/>
                <a:sym typeface="Source Sans Pro"/>
              </a:rPr>
              <a:t>Open/R</a:t>
            </a:r>
            <a:endParaRPr dirty="0"/>
          </a:p>
        </p:txBody>
      </p:sp>
      <p:pic>
        <p:nvPicPr>
          <p:cNvPr id="24" name="Picture 4" descr="Related image">
            <a:extLst>
              <a:ext uri="{FF2B5EF4-FFF2-40B4-BE49-F238E27FC236}">
                <a16:creationId xmlns:a16="http://schemas.microsoft.com/office/drawing/2014/main" id="{56C00C90-6BAC-E94A-A911-ED01ED92541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80922" y="3920978"/>
            <a:ext cx="2465399" cy="1849050"/>
          </a:xfrm>
          <a:prstGeom prst="rect">
            <a:avLst/>
          </a:prstGeom>
          <a:noFill/>
          <a:extLst>
            <a:ext uri="{909E8E84-426E-40DD-AFC4-6F175D3DCCD1}">
              <a14:hiddenFill xmlns:a14="http://schemas.microsoft.com/office/drawing/2010/main">
                <a:solidFill>
                  <a:srgbClr val="FFFFFF"/>
                </a:solidFill>
              </a14:hiddenFill>
            </a:ext>
          </a:extLst>
        </p:spPr>
      </p:pic>
      <p:pic>
        <p:nvPicPr>
          <p:cNvPr id="72" name="Shape 72"/>
          <p:cNvPicPr preferRelativeResize="0"/>
          <p:nvPr/>
        </p:nvPicPr>
        <p:blipFill rotWithShape="1">
          <a:blip r:embed="rId4">
            <a:alphaModFix/>
          </a:blip>
          <a:srcRect/>
          <a:stretch/>
        </p:blipFill>
        <p:spPr>
          <a:xfrm>
            <a:off x="16330321" y="4805404"/>
            <a:ext cx="6090639" cy="1957611"/>
          </a:xfrm>
          <a:prstGeom prst="rect">
            <a:avLst/>
          </a:prstGeom>
          <a:noFill/>
          <a:ln>
            <a:noFill/>
          </a:ln>
        </p:spPr>
      </p:pic>
      <p:pic>
        <p:nvPicPr>
          <p:cNvPr id="36" name="Picture 35">
            <a:extLst>
              <a:ext uri="{FF2B5EF4-FFF2-40B4-BE49-F238E27FC236}">
                <a16:creationId xmlns:a16="http://schemas.microsoft.com/office/drawing/2014/main" id="{E25852F8-033B-9642-BC2A-373D0D26F2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22107" y="8367721"/>
            <a:ext cx="2475289" cy="1878090"/>
          </a:xfrm>
          <a:prstGeom prst="rect">
            <a:avLst/>
          </a:prstGeom>
        </p:spPr>
      </p:pic>
      <p:sp>
        <p:nvSpPr>
          <p:cNvPr id="37" name="Shape 64"/>
          <p:cNvSpPr txBox="1"/>
          <p:nvPr/>
        </p:nvSpPr>
        <p:spPr>
          <a:xfrm>
            <a:off x="6662086" y="8308937"/>
            <a:ext cx="14301380" cy="1570524"/>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92D050"/>
              </a:buClr>
              <a:buSzPts val="4400"/>
              <a:buFont typeface="Source Sans Pro"/>
              <a:buNone/>
            </a:pPr>
            <a:r>
              <a:rPr lang="en-US" sz="11500" b="1" i="0" u="none" strike="noStrike" cap="none" dirty="0">
                <a:solidFill>
                  <a:schemeClr val="tx1"/>
                </a:solidFill>
                <a:latin typeface="Source Sans Pro" charset="0"/>
                <a:ea typeface="Source Sans Pro" charset="0"/>
                <a:cs typeface="Source Sans Pro" charset="0"/>
                <a:sym typeface="Source Sans Pro"/>
              </a:rPr>
              <a:t>Open Network Linux</a:t>
            </a:r>
            <a:endParaRPr sz="11500" b="1" i="0" u="none" strike="noStrike" cap="none" dirty="0">
              <a:solidFill>
                <a:schemeClr val="tx1"/>
              </a:solidFill>
              <a:latin typeface="Source Sans Pro" charset="0"/>
              <a:ea typeface="Source Sans Pro" charset="0"/>
              <a:cs typeface="Source Sans Pro" charset="0"/>
              <a:sym typeface="Source Sans Pro"/>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346107" y="4707641"/>
            <a:ext cx="2218774" cy="258819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2057" y="10761579"/>
            <a:ext cx="1736817" cy="1267983"/>
          </a:xfrm>
          <a:prstGeom prst="rect">
            <a:avLst/>
          </a:prstGeom>
        </p:spPr>
      </p:pic>
      <p:pic>
        <p:nvPicPr>
          <p:cNvPr id="17" name="Picture 16"/>
          <p:cNvPicPr>
            <a:picLocks noChangeAspect="1"/>
          </p:cNvPicPr>
          <p:nvPr/>
        </p:nvPicPr>
        <p:blipFill>
          <a:blip r:embed="rId8"/>
          <a:stretch>
            <a:fillRect/>
          </a:stretch>
        </p:blipFill>
        <p:spPr>
          <a:xfrm flipH="1">
            <a:off x="17582902" y="12022075"/>
            <a:ext cx="2248005" cy="1641182"/>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88391" y="12663693"/>
            <a:ext cx="2513184" cy="659578"/>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341007" y="12077772"/>
            <a:ext cx="2359790" cy="990071"/>
          </a:xfrm>
          <a:prstGeom prst="rect">
            <a:avLst/>
          </a:prstGeom>
        </p:spPr>
      </p:pic>
      <p:grpSp>
        <p:nvGrpSpPr>
          <p:cNvPr id="5" name="Group 4"/>
          <p:cNvGrpSpPr/>
          <p:nvPr/>
        </p:nvGrpSpPr>
        <p:grpSpPr>
          <a:xfrm>
            <a:off x="5391746" y="11097195"/>
            <a:ext cx="2002942" cy="902658"/>
            <a:chOff x="13516472" y="12017029"/>
            <a:chExt cx="1646694" cy="742109"/>
          </a:xfrm>
        </p:grpSpPr>
        <p:pic>
          <p:nvPicPr>
            <p:cNvPr id="16" name="Picture 1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3516472" y="12207529"/>
              <a:ext cx="1608594" cy="551609"/>
            </a:xfrm>
            <a:prstGeom prst="rect">
              <a:avLst/>
            </a:prstGeom>
          </p:spPr>
        </p:pic>
        <p:pic>
          <p:nvPicPr>
            <p:cNvPr id="73" name="Picture 7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3554572" y="12017029"/>
              <a:ext cx="1608594" cy="551609"/>
            </a:xfrm>
            <a:prstGeom prst="rect">
              <a:avLst/>
            </a:prstGeom>
          </p:spPr>
        </p:pic>
      </p:grpSp>
      <p:pic>
        <p:nvPicPr>
          <p:cNvPr id="74" name="Picture 73"/>
          <p:cNvPicPr>
            <a:picLocks noChangeAspect="1"/>
          </p:cNvPicPr>
          <p:nvPr/>
        </p:nvPicPr>
        <p:blipFill>
          <a:blip r:embed="rId12">
            <a:clrChange>
              <a:clrFrom>
                <a:srgbClr val="FFFFFF"/>
              </a:clrFrom>
              <a:clrTo>
                <a:srgbClr val="FFFFFF">
                  <a:alpha val="0"/>
                </a:srgbClr>
              </a:clrTo>
            </a:clrChange>
          </a:blip>
          <a:stretch>
            <a:fillRect/>
          </a:stretch>
        </p:blipFill>
        <p:spPr>
          <a:xfrm>
            <a:off x="14432123" y="11170692"/>
            <a:ext cx="2915849" cy="1060813"/>
          </a:xfrm>
          <a:prstGeom prst="rect">
            <a:avLst/>
          </a:prstGeom>
        </p:spPr>
      </p:pic>
      <p:pic>
        <p:nvPicPr>
          <p:cNvPr id="63" name="Shape 63" descr="https://d17kynu4zpq5hy.cloudfront.net/igi/facebook/2EHdcc3FwKsxPcvP.huge"/>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18433039" y="11050958"/>
            <a:ext cx="2186136" cy="950749"/>
          </a:xfrm>
          <a:prstGeom prst="rect">
            <a:avLst/>
          </a:prstGeom>
          <a:noFill/>
          <a:ln>
            <a:noFill/>
          </a:ln>
        </p:spPr>
      </p:pic>
      <p:sp>
        <p:nvSpPr>
          <p:cNvPr id="53" name="Shape 79"/>
          <p:cNvSpPr txBox="1">
            <a:spLocks noGrp="1"/>
          </p:cNvSpPr>
          <p:nvPr>
            <p:ph type="title"/>
          </p:nvPr>
        </p:nvSpPr>
        <p:spPr>
          <a:xfrm>
            <a:off x="3048000" y="25695"/>
            <a:ext cx="20726400" cy="1481829"/>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92D050"/>
              </a:buClr>
              <a:buSzPts val="9000"/>
              <a:buFont typeface="Source Sans Pro"/>
              <a:buNone/>
            </a:pPr>
            <a:r>
              <a:rPr lang="en-US" sz="9000" b="1" i="0" u="none" strike="noStrike" cap="none" dirty="0">
                <a:solidFill>
                  <a:srgbClr val="92D050"/>
                </a:solidFill>
                <a:latin typeface="Source Sans Pro"/>
                <a:ea typeface="Source Sans Pro"/>
                <a:cs typeface="Source Sans Pro"/>
                <a:sym typeface="Source Sans Pro"/>
              </a:rPr>
              <a:t>Different Uses / Common Components</a:t>
            </a:r>
            <a:endParaRPr dirty="0"/>
          </a:p>
        </p:txBody>
      </p:sp>
      <p:pic>
        <p:nvPicPr>
          <p:cNvPr id="61" name="Picture 60"/>
          <p:cNvPicPr>
            <a:picLocks noChangeAspect="1"/>
          </p:cNvPicPr>
          <p:nvPr/>
        </p:nvPicPr>
        <p:blipFill>
          <a:blip r:embed="rId8"/>
          <a:stretch>
            <a:fillRect/>
          </a:stretch>
        </p:blipFill>
        <p:spPr>
          <a:xfrm flipH="1">
            <a:off x="14870216" y="12383164"/>
            <a:ext cx="2387208" cy="1131644"/>
          </a:xfrm>
          <a:prstGeom prst="rect">
            <a:avLst/>
          </a:prstGeom>
        </p:spPr>
      </p:pic>
      <p:cxnSp>
        <p:nvCxnSpPr>
          <p:cNvPr id="9" name="Straight Connector 8"/>
          <p:cNvCxnSpPr/>
          <p:nvPr/>
        </p:nvCxnSpPr>
        <p:spPr>
          <a:xfrm>
            <a:off x="8735017" y="2482182"/>
            <a:ext cx="0" cy="4813658"/>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15526340" y="2599858"/>
            <a:ext cx="0" cy="4695982"/>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pic>
        <p:nvPicPr>
          <p:cNvPr id="66" name="Shape 66"/>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3522107" y="5469551"/>
            <a:ext cx="4640153" cy="1076743"/>
          </a:xfrm>
          <a:prstGeom prst="rect">
            <a:avLst/>
          </a:prstGeom>
          <a:noFill/>
          <a:ln>
            <a:noFill/>
          </a:ln>
        </p:spPr>
      </p:pic>
      <p:pic>
        <p:nvPicPr>
          <p:cNvPr id="14" name="Picture 13"/>
          <p:cNvPicPr>
            <a:picLocks noChangeAspect="1"/>
          </p:cNvPicPr>
          <p:nvPr/>
        </p:nvPicPr>
        <p:blipFill rotWithShape="1">
          <a:blip r:embed="rId15" cstate="print">
            <a:extLst>
              <a:ext uri="{28A0092B-C50C-407E-A947-70E740481C1C}">
                <a14:useLocalDpi xmlns:a14="http://schemas.microsoft.com/office/drawing/2010/main"/>
              </a:ext>
            </a:extLst>
          </a:blip>
          <a:srcRect b="23562"/>
          <a:stretch/>
        </p:blipFill>
        <p:spPr>
          <a:xfrm>
            <a:off x="16944900" y="3959439"/>
            <a:ext cx="1854200" cy="1417316"/>
          </a:xfrm>
          <a:prstGeom prst="rect">
            <a:avLst/>
          </a:prstGeom>
        </p:spPr>
      </p:pic>
      <p:cxnSp>
        <p:nvCxnSpPr>
          <p:cNvPr id="49" name="Straight Connector 48"/>
          <p:cNvCxnSpPr/>
          <p:nvPr/>
        </p:nvCxnSpPr>
        <p:spPr>
          <a:xfrm flipH="1">
            <a:off x="2309392" y="7787326"/>
            <a:ext cx="20111568" cy="0"/>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pic>
        <p:nvPicPr>
          <p:cNvPr id="28" name="Picture 27"/>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802128" y="11244378"/>
            <a:ext cx="1948664" cy="987810"/>
          </a:xfrm>
          <a:prstGeom prst="rect">
            <a:avLst/>
          </a:prstGeom>
        </p:spPr>
      </p:pic>
      <p:pic>
        <p:nvPicPr>
          <p:cNvPr id="29" name="Picture 28"/>
          <p:cNvPicPr>
            <a:picLocks noChangeAspect="1"/>
          </p:cNvPicPr>
          <p:nvPr/>
        </p:nvPicPr>
        <p:blipFill>
          <a:blip r:embed="rId17"/>
          <a:stretch>
            <a:fillRect/>
          </a:stretch>
        </p:blipFill>
        <p:spPr>
          <a:xfrm>
            <a:off x="10276763" y="11536379"/>
            <a:ext cx="3694077" cy="2696903"/>
          </a:xfrm>
          <a:prstGeom prst="rect">
            <a:avLst/>
          </a:prstGeom>
        </p:spPr>
      </p:pic>
      <p:pic>
        <p:nvPicPr>
          <p:cNvPr id="34" name="Picture 33"/>
          <p:cNvPicPr>
            <a:picLocks noChangeAspect="1"/>
          </p:cNvPicPr>
          <p:nvPr/>
        </p:nvPicPr>
        <p:blipFill>
          <a:blip r:embed="rId18"/>
          <a:stretch>
            <a:fillRect/>
          </a:stretch>
        </p:blipFill>
        <p:spPr>
          <a:xfrm>
            <a:off x="10121190" y="11034185"/>
            <a:ext cx="3518727" cy="1099603"/>
          </a:xfrm>
          <a:prstGeom prst="rect">
            <a:avLst/>
          </a:prstGeom>
        </p:spPr>
      </p:pic>
    </p:spTree>
    <p:extLst>
      <p:ext uri="{BB962C8B-B14F-4D97-AF65-F5344CB8AC3E}">
        <p14:creationId xmlns:p14="http://schemas.microsoft.com/office/powerpoint/2010/main" val="491493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8" name="Shape 58"/>
          <p:cNvSpPr txBox="1"/>
          <p:nvPr/>
        </p:nvSpPr>
        <p:spPr>
          <a:xfrm>
            <a:off x="1943695" y="2160636"/>
            <a:ext cx="4703019" cy="681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F6061"/>
              </a:buClr>
              <a:buSzPts val="3600"/>
              <a:buFont typeface="Source Sans Pro"/>
              <a:buNone/>
            </a:pPr>
            <a:r>
              <a:rPr lang="en-US" sz="6600" b="1" i="0" u="none" strike="noStrike" cap="none">
                <a:solidFill>
                  <a:srgbClr val="5F6061"/>
                </a:solidFill>
                <a:latin typeface="Source Sans Pro"/>
                <a:ea typeface="Source Sans Pro"/>
                <a:cs typeface="Source Sans Pro"/>
                <a:sym typeface="Source Sans Pro"/>
              </a:rPr>
              <a:t>1. </a:t>
            </a:r>
            <a:r>
              <a:rPr lang="en-US" sz="6600" b="1" i="0" u="none" strike="noStrike" cap="none" dirty="0">
                <a:solidFill>
                  <a:srgbClr val="5F6061"/>
                </a:solidFill>
                <a:latin typeface="Source Sans Pro"/>
                <a:ea typeface="Source Sans Pro"/>
                <a:cs typeface="Source Sans Pro"/>
                <a:sym typeface="Source Sans Pro"/>
              </a:rPr>
              <a:t>Facebook</a:t>
            </a:r>
            <a:endParaRPr sz="3200" b="1" dirty="0"/>
          </a:p>
        </p:txBody>
      </p:sp>
      <p:sp>
        <p:nvSpPr>
          <p:cNvPr id="59" name="Shape 59"/>
          <p:cNvSpPr txBox="1"/>
          <p:nvPr/>
        </p:nvSpPr>
        <p:spPr>
          <a:xfrm>
            <a:off x="9761196" y="2132061"/>
            <a:ext cx="4961163" cy="79034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F6061"/>
              </a:buClr>
              <a:buSzPts val="3600"/>
              <a:buFont typeface="Source Sans Pro"/>
              <a:buNone/>
            </a:pPr>
            <a:r>
              <a:rPr lang="en-US" sz="6600" b="1" i="0" u="none" strike="noStrike" cap="none">
                <a:solidFill>
                  <a:srgbClr val="5F6061"/>
                </a:solidFill>
                <a:latin typeface="Source Sans Pro"/>
                <a:ea typeface="Source Sans Pro"/>
                <a:cs typeface="Source Sans Pro"/>
                <a:sym typeface="Source Sans Pro"/>
              </a:rPr>
              <a:t>2. </a:t>
            </a:r>
            <a:r>
              <a:rPr lang="en-US" sz="6600" b="1" i="0" u="none" strike="noStrike" cap="none" dirty="0">
                <a:solidFill>
                  <a:srgbClr val="5F6061"/>
                </a:solidFill>
                <a:latin typeface="Source Sans Pro"/>
                <a:ea typeface="Source Sans Pro"/>
                <a:cs typeface="Source Sans Pro"/>
                <a:sym typeface="Source Sans Pro"/>
              </a:rPr>
              <a:t>Big Switch</a:t>
            </a:r>
            <a:endParaRPr sz="3200" b="1" dirty="0"/>
          </a:p>
        </p:txBody>
      </p:sp>
      <p:sp>
        <p:nvSpPr>
          <p:cNvPr id="60" name="Shape 60"/>
          <p:cNvSpPr txBox="1"/>
          <p:nvPr/>
        </p:nvSpPr>
        <p:spPr>
          <a:xfrm>
            <a:off x="17436427" y="2103486"/>
            <a:ext cx="4146600" cy="7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F6061"/>
              </a:buClr>
              <a:buSzPts val="3600"/>
              <a:buFont typeface="Source Sans Pro"/>
              <a:buNone/>
            </a:pPr>
            <a:r>
              <a:rPr lang="en-US" sz="6600" b="1" i="0" u="none" strike="noStrike" cap="none" dirty="0">
                <a:solidFill>
                  <a:srgbClr val="5F6061"/>
                </a:solidFill>
                <a:latin typeface="Source Sans Pro"/>
                <a:ea typeface="Source Sans Pro"/>
                <a:cs typeface="Source Sans Pro"/>
                <a:sym typeface="Source Sans Pro"/>
              </a:rPr>
              <a:t>3. Google</a:t>
            </a:r>
            <a:endParaRPr sz="3200" b="1" dirty="0"/>
          </a:p>
        </p:txBody>
      </p:sp>
      <p:sp>
        <p:nvSpPr>
          <p:cNvPr id="71" name="Shape 71"/>
          <p:cNvSpPr/>
          <p:nvPr/>
        </p:nvSpPr>
        <p:spPr>
          <a:xfrm>
            <a:off x="2309392" y="4116465"/>
            <a:ext cx="4658100" cy="1539000"/>
          </a:xfrm>
          <a:prstGeom prst="rect">
            <a:avLst/>
          </a:prstGeom>
          <a:solidFill>
            <a:srgbClr val="0070C0"/>
          </a:solidFill>
          <a:ln w="254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8800"/>
              <a:buFont typeface="Source Sans Pro"/>
              <a:buNone/>
            </a:pPr>
            <a:r>
              <a:rPr lang="en-US" sz="8800" b="0" i="0" u="none" strike="noStrike" cap="none" dirty="0">
                <a:solidFill>
                  <a:schemeClr val="lt1"/>
                </a:solidFill>
                <a:latin typeface="Source Sans Pro"/>
                <a:ea typeface="Source Sans Pro"/>
                <a:cs typeface="Source Sans Pro"/>
                <a:sym typeface="Source Sans Pro"/>
              </a:rPr>
              <a:t>Open/R</a:t>
            </a:r>
            <a:endParaRPr dirty="0"/>
          </a:p>
        </p:txBody>
      </p:sp>
      <p:pic>
        <p:nvPicPr>
          <p:cNvPr id="24" name="Picture 4" descr="Related image">
            <a:extLst>
              <a:ext uri="{FF2B5EF4-FFF2-40B4-BE49-F238E27FC236}">
                <a16:creationId xmlns:a16="http://schemas.microsoft.com/office/drawing/2014/main" id="{56C00C90-6BAC-E94A-A911-ED01ED92541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80922" y="3920978"/>
            <a:ext cx="2465399" cy="1849050"/>
          </a:xfrm>
          <a:prstGeom prst="rect">
            <a:avLst/>
          </a:prstGeom>
          <a:noFill/>
          <a:extLst>
            <a:ext uri="{909E8E84-426E-40DD-AFC4-6F175D3DCCD1}">
              <a14:hiddenFill xmlns:a14="http://schemas.microsoft.com/office/drawing/2010/main">
                <a:solidFill>
                  <a:srgbClr val="FFFFFF"/>
                </a:solidFill>
              </a14:hiddenFill>
            </a:ext>
          </a:extLst>
        </p:spPr>
      </p:pic>
      <p:pic>
        <p:nvPicPr>
          <p:cNvPr id="72" name="Shape 72"/>
          <p:cNvPicPr preferRelativeResize="0"/>
          <p:nvPr/>
        </p:nvPicPr>
        <p:blipFill rotWithShape="1">
          <a:blip r:embed="rId4">
            <a:alphaModFix/>
          </a:blip>
          <a:srcRect/>
          <a:stretch/>
        </p:blipFill>
        <p:spPr>
          <a:xfrm>
            <a:off x="16330321" y="4805404"/>
            <a:ext cx="6090639" cy="1957611"/>
          </a:xfrm>
          <a:prstGeom prst="rect">
            <a:avLst/>
          </a:prstGeom>
          <a:noFill/>
          <a:ln>
            <a:noFill/>
          </a:ln>
        </p:spPr>
      </p:pic>
      <p:pic>
        <p:nvPicPr>
          <p:cNvPr id="36" name="Picture 35">
            <a:extLst>
              <a:ext uri="{FF2B5EF4-FFF2-40B4-BE49-F238E27FC236}">
                <a16:creationId xmlns:a16="http://schemas.microsoft.com/office/drawing/2014/main" id="{E25852F8-033B-9642-BC2A-373D0D26F2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22107" y="8367721"/>
            <a:ext cx="2475289" cy="1878090"/>
          </a:xfrm>
          <a:prstGeom prst="rect">
            <a:avLst/>
          </a:prstGeom>
        </p:spPr>
      </p:pic>
      <p:sp>
        <p:nvSpPr>
          <p:cNvPr id="37" name="Shape 64"/>
          <p:cNvSpPr txBox="1"/>
          <p:nvPr/>
        </p:nvSpPr>
        <p:spPr>
          <a:xfrm>
            <a:off x="6662086" y="8308937"/>
            <a:ext cx="14301380" cy="1570524"/>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92D050"/>
              </a:buClr>
              <a:buSzPts val="4400"/>
              <a:buFont typeface="Source Sans Pro"/>
              <a:buNone/>
            </a:pPr>
            <a:r>
              <a:rPr lang="en-US" sz="11500" b="1" i="0" u="none" strike="noStrike" cap="none" dirty="0">
                <a:solidFill>
                  <a:schemeClr val="tx1"/>
                </a:solidFill>
                <a:latin typeface="Source Sans Pro" charset="0"/>
                <a:ea typeface="Source Sans Pro" charset="0"/>
                <a:cs typeface="Source Sans Pro" charset="0"/>
                <a:sym typeface="Source Sans Pro"/>
              </a:rPr>
              <a:t>Open Network Linux</a:t>
            </a:r>
            <a:endParaRPr sz="11500" b="1" i="0" u="none" strike="noStrike" cap="none" dirty="0">
              <a:solidFill>
                <a:schemeClr val="tx1"/>
              </a:solidFill>
              <a:latin typeface="Source Sans Pro" charset="0"/>
              <a:ea typeface="Source Sans Pro" charset="0"/>
              <a:cs typeface="Source Sans Pro" charset="0"/>
              <a:sym typeface="Source Sans Pro"/>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346107" y="4707641"/>
            <a:ext cx="2218774" cy="258819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2057" y="10761579"/>
            <a:ext cx="1736817" cy="1267983"/>
          </a:xfrm>
          <a:prstGeom prst="rect">
            <a:avLst/>
          </a:prstGeom>
        </p:spPr>
      </p:pic>
      <p:pic>
        <p:nvPicPr>
          <p:cNvPr id="17" name="Picture 16"/>
          <p:cNvPicPr>
            <a:picLocks noChangeAspect="1"/>
          </p:cNvPicPr>
          <p:nvPr/>
        </p:nvPicPr>
        <p:blipFill>
          <a:blip r:embed="rId8"/>
          <a:stretch>
            <a:fillRect/>
          </a:stretch>
        </p:blipFill>
        <p:spPr>
          <a:xfrm flipH="1">
            <a:off x="17582902" y="12022075"/>
            <a:ext cx="2248005" cy="1641182"/>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88391" y="12663693"/>
            <a:ext cx="2513184" cy="659578"/>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341007" y="12077772"/>
            <a:ext cx="2359790" cy="990071"/>
          </a:xfrm>
          <a:prstGeom prst="rect">
            <a:avLst/>
          </a:prstGeom>
        </p:spPr>
      </p:pic>
      <p:grpSp>
        <p:nvGrpSpPr>
          <p:cNvPr id="5" name="Group 4"/>
          <p:cNvGrpSpPr/>
          <p:nvPr/>
        </p:nvGrpSpPr>
        <p:grpSpPr>
          <a:xfrm>
            <a:off x="5391746" y="11097195"/>
            <a:ext cx="2002942" cy="902658"/>
            <a:chOff x="13516472" y="12017029"/>
            <a:chExt cx="1646694" cy="742109"/>
          </a:xfrm>
        </p:grpSpPr>
        <p:pic>
          <p:nvPicPr>
            <p:cNvPr id="16" name="Picture 1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3516472" y="12207529"/>
              <a:ext cx="1608594" cy="551609"/>
            </a:xfrm>
            <a:prstGeom prst="rect">
              <a:avLst/>
            </a:prstGeom>
          </p:spPr>
        </p:pic>
        <p:pic>
          <p:nvPicPr>
            <p:cNvPr id="73" name="Picture 7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3554572" y="12017029"/>
              <a:ext cx="1608594" cy="551609"/>
            </a:xfrm>
            <a:prstGeom prst="rect">
              <a:avLst/>
            </a:prstGeom>
          </p:spPr>
        </p:pic>
      </p:grpSp>
      <p:pic>
        <p:nvPicPr>
          <p:cNvPr id="74" name="Picture 73"/>
          <p:cNvPicPr>
            <a:picLocks noChangeAspect="1"/>
          </p:cNvPicPr>
          <p:nvPr/>
        </p:nvPicPr>
        <p:blipFill>
          <a:blip r:embed="rId12">
            <a:clrChange>
              <a:clrFrom>
                <a:srgbClr val="FFFFFF"/>
              </a:clrFrom>
              <a:clrTo>
                <a:srgbClr val="FFFFFF">
                  <a:alpha val="0"/>
                </a:srgbClr>
              </a:clrTo>
            </a:clrChange>
          </a:blip>
          <a:stretch>
            <a:fillRect/>
          </a:stretch>
        </p:blipFill>
        <p:spPr>
          <a:xfrm>
            <a:off x="14432123" y="11170692"/>
            <a:ext cx="2915849" cy="1060813"/>
          </a:xfrm>
          <a:prstGeom prst="rect">
            <a:avLst/>
          </a:prstGeom>
        </p:spPr>
      </p:pic>
      <p:pic>
        <p:nvPicPr>
          <p:cNvPr id="63" name="Shape 63" descr="https://d17kynu4zpq5hy.cloudfront.net/igi/facebook/2EHdcc3FwKsxPcvP.huge"/>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18433039" y="11050958"/>
            <a:ext cx="2186136" cy="950749"/>
          </a:xfrm>
          <a:prstGeom prst="rect">
            <a:avLst/>
          </a:prstGeom>
          <a:noFill/>
          <a:ln>
            <a:noFill/>
          </a:ln>
        </p:spPr>
      </p:pic>
      <p:sp>
        <p:nvSpPr>
          <p:cNvPr id="53" name="Shape 79"/>
          <p:cNvSpPr txBox="1">
            <a:spLocks noGrp="1"/>
          </p:cNvSpPr>
          <p:nvPr>
            <p:ph type="title"/>
          </p:nvPr>
        </p:nvSpPr>
        <p:spPr>
          <a:xfrm>
            <a:off x="3048000" y="25695"/>
            <a:ext cx="20726400" cy="1481829"/>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92D050"/>
              </a:buClr>
              <a:buSzPts val="9000"/>
              <a:buFont typeface="Source Sans Pro"/>
              <a:buNone/>
            </a:pPr>
            <a:r>
              <a:rPr lang="en-US" sz="9000" b="1" i="0" u="none" strike="noStrike" cap="none" dirty="0">
                <a:solidFill>
                  <a:srgbClr val="92D050"/>
                </a:solidFill>
                <a:latin typeface="Source Sans Pro"/>
                <a:ea typeface="Source Sans Pro"/>
                <a:cs typeface="Source Sans Pro"/>
                <a:sym typeface="Source Sans Pro"/>
              </a:rPr>
              <a:t>Different Uses / Common Components</a:t>
            </a:r>
            <a:endParaRPr dirty="0"/>
          </a:p>
        </p:txBody>
      </p:sp>
      <p:pic>
        <p:nvPicPr>
          <p:cNvPr id="61" name="Picture 60"/>
          <p:cNvPicPr>
            <a:picLocks noChangeAspect="1"/>
          </p:cNvPicPr>
          <p:nvPr/>
        </p:nvPicPr>
        <p:blipFill>
          <a:blip r:embed="rId8"/>
          <a:stretch>
            <a:fillRect/>
          </a:stretch>
        </p:blipFill>
        <p:spPr>
          <a:xfrm flipH="1">
            <a:off x="14870216" y="12383164"/>
            <a:ext cx="2387208" cy="1131644"/>
          </a:xfrm>
          <a:prstGeom prst="rect">
            <a:avLst/>
          </a:prstGeom>
        </p:spPr>
      </p:pic>
      <p:cxnSp>
        <p:nvCxnSpPr>
          <p:cNvPr id="9" name="Straight Connector 8"/>
          <p:cNvCxnSpPr/>
          <p:nvPr/>
        </p:nvCxnSpPr>
        <p:spPr>
          <a:xfrm>
            <a:off x="8735017" y="2482182"/>
            <a:ext cx="0" cy="4813658"/>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15526340" y="2599858"/>
            <a:ext cx="0" cy="4695982"/>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pic>
        <p:nvPicPr>
          <p:cNvPr id="66" name="Shape 66"/>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3522107" y="5469551"/>
            <a:ext cx="4640153" cy="1076743"/>
          </a:xfrm>
          <a:prstGeom prst="rect">
            <a:avLst/>
          </a:prstGeom>
          <a:noFill/>
          <a:ln>
            <a:noFill/>
          </a:ln>
        </p:spPr>
      </p:pic>
      <p:pic>
        <p:nvPicPr>
          <p:cNvPr id="14" name="Picture 13"/>
          <p:cNvPicPr>
            <a:picLocks noChangeAspect="1"/>
          </p:cNvPicPr>
          <p:nvPr/>
        </p:nvPicPr>
        <p:blipFill rotWithShape="1">
          <a:blip r:embed="rId15" cstate="print">
            <a:extLst>
              <a:ext uri="{28A0092B-C50C-407E-A947-70E740481C1C}">
                <a14:useLocalDpi xmlns:a14="http://schemas.microsoft.com/office/drawing/2010/main"/>
              </a:ext>
            </a:extLst>
          </a:blip>
          <a:srcRect b="23562"/>
          <a:stretch/>
        </p:blipFill>
        <p:spPr>
          <a:xfrm>
            <a:off x="16944900" y="3959439"/>
            <a:ext cx="1854200" cy="1417316"/>
          </a:xfrm>
          <a:prstGeom prst="rect">
            <a:avLst/>
          </a:prstGeom>
        </p:spPr>
      </p:pic>
      <p:cxnSp>
        <p:nvCxnSpPr>
          <p:cNvPr id="49" name="Straight Connector 48"/>
          <p:cNvCxnSpPr/>
          <p:nvPr/>
        </p:nvCxnSpPr>
        <p:spPr>
          <a:xfrm flipH="1">
            <a:off x="2309392" y="7787326"/>
            <a:ext cx="20111568" cy="0"/>
          </a:xfrm>
          <a:prstGeom prst="line">
            <a:avLst/>
          </a:prstGeom>
          <a:ln>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pic>
        <p:nvPicPr>
          <p:cNvPr id="28" name="Picture 27"/>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802128" y="11244378"/>
            <a:ext cx="1948664" cy="987810"/>
          </a:xfrm>
          <a:prstGeom prst="rect">
            <a:avLst/>
          </a:prstGeom>
        </p:spPr>
      </p:pic>
      <p:pic>
        <p:nvPicPr>
          <p:cNvPr id="29" name="Picture 28"/>
          <p:cNvPicPr>
            <a:picLocks noChangeAspect="1"/>
          </p:cNvPicPr>
          <p:nvPr/>
        </p:nvPicPr>
        <p:blipFill>
          <a:blip r:embed="rId17"/>
          <a:stretch>
            <a:fillRect/>
          </a:stretch>
        </p:blipFill>
        <p:spPr>
          <a:xfrm>
            <a:off x="10276763" y="11536379"/>
            <a:ext cx="3694077" cy="2696903"/>
          </a:xfrm>
          <a:prstGeom prst="rect">
            <a:avLst/>
          </a:prstGeom>
        </p:spPr>
      </p:pic>
      <p:pic>
        <p:nvPicPr>
          <p:cNvPr id="34" name="Picture 33"/>
          <p:cNvPicPr>
            <a:picLocks noChangeAspect="1"/>
          </p:cNvPicPr>
          <p:nvPr/>
        </p:nvPicPr>
        <p:blipFill>
          <a:blip r:embed="rId18"/>
          <a:stretch>
            <a:fillRect/>
          </a:stretch>
        </p:blipFill>
        <p:spPr>
          <a:xfrm>
            <a:off x="10121190" y="11034185"/>
            <a:ext cx="3518727" cy="1099603"/>
          </a:xfrm>
          <a:prstGeom prst="rect">
            <a:avLst/>
          </a:prstGeom>
        </p:spPr>
      </p:pic>
      <p:sp>
        <p:nvSpPr>
          <p:cNvPr id="30" name="Rectangle 29"/>
          <p:cNvSpPr/>
          <p:nvPr/>
        </p:nvSpPr>
        <p:spPr>
          <a:xfrm>
            <a:off x="2685127" y="8220156"/>
            <a:ext cx="18456987" cy="5433837"/>
          </a:xfrm>
          <a:prstGeom prst="rect">
            <a:avLst/>
          </a:prstGeom>
          <a:gradFill flip="none" rotWithShape="1">
            <a:gsLst>
              <a:gs pos="6100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052007" y="8148263"/>
            <a:ext cx="9792951" cy="4512883"/>
          </a:xfrm>
          <a:prstGeom prst="rect">
            <a:avLst/>
          </a:prstGeom>
        </p:spPr>
      </p:pic>
    </p:spTree>
    <p:extLst>
      <p:ext uri="{BB962C8B-B14F-4D97-AF65-F5344CB8AC3E}">
        <p14:creationId xmlns:p14="http://schemas.microsoft.com/office/powerpoint/2010/main" val="249983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048000" y="25695"/>
            <a:ext cx="20726400" cy="1481829"/>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92D050"/>
              </a:buClr>
              <a:buSzPts val="9000"/>
              <a:buFont typeface="Source Sans Pro"/>
              <a:buNone/>
            </a:pPr>
            <a:r>
              <a:rPr lang="en-US" sz="9000" b="1" i="0" u="none" strike="noStrike" cap="none">
                <a:solidFill>
                  <a:srgbClr val="92D050"/>
                </a:solidFill>
                <a:latin typeface="Source Sans Pro"/>
                <a:ea typeface="Source Sans Pro"/>
                <a:cs typeface="Source Sans Pro"/>
                <a:sym typeface="Source Sans Pro"/>
              </a:rPr>
              <a:t>Open Network Linux is the Glue</a:t>
            </a:r>
            <a:endParaRPr/>
          </a:p>
        </p:txBody>
      </p:sp>
      <p:sp>
        <p:nvSpPr>
          <p:cNvPr id="80" name="Shape 80"/>
          <p:cNvSpPr txBox="1">
            <a:spLocks noGrp="1"/>
          </p:cNvSpPr>
          <p:nvPr>
            <p:ph type="body" idx="1"/>
          </p:nvPr>
        </p:nvSpPr>
        <p:spPr>
          <a:xfrm>
            <a:off x="3048000" y="1895304"/>
            <a:ext cx="18288001" cy="11055152"/>
          </a:xfrm>
          <a:prstGeom prst="rect">
            <a:avLst/>
          </a:prstGeom>
          <a:noFill/>
          <a:ln>
            <a:noFill/>
          </a:ln>
        </p:spPr>
        <p:txBody>
          <a:bodyPr spcFirstLastPara="1" wrap="square" lIns="91425" tIns="91425" rIns="91425" bIns="91425" anchor="t" anchorCtr="0">
            <a:noAutofit/>
          </a:bodyPr>
          <a:lstStyle/>
          <a:p>
            <a:pPr marL="857250" marR="0" lvl="0" indent="-857250" algn="l" rtl="0">
              <a:lnSpc>
                <a:spcPct val="90000"/>
              </a:lnSpc>
              <a:spcBef>
                <a:spcPts val="0"/>
              </a:spcBef>
              <a:spcAft>
                <a:spcPts val="0"/>
              </a:spcAft>
              <a:buClr>
                <a:srgbClr val="5F6062"/>
              </a:buClr>
              <a:buSzPts val="5920"/>
              <a:buFont typeface="Arial"/>
              <a:buChar char="•"/>
            </a:pPr>
            <a:r>
              <a:rPr lang="en-US" sz="5920" b="0" i="0" u="none" strike="noStrike" cap="none" dirty="0">
                <a:solidFill>
                  <a:srgbClr val="5F6062"/>
                </a:solidFill>
                <a:latin typeface="Source Sans Pro"/>
                <a:ea typeface="Source Sans Pro"/>
                <a:cs typeface="Source Sans Pro"/>
                <a:sym typeface="Source Sans Pro"/>
              </a:rPr>
              <a:t>ONL is a Linux distribution for Open Network Switches</a:t>
            </a:r>
            <a:endParaRPr dirty="0"/>
          </a:p>
          <a:p>
            <a:pPr marL="1695450" marR="0" lvl="1" indent="-857250" algn="l" rtl="0">
              <a:lnSpc>
                <a:spcPct val="90000"/>
              </a:lnSpc>
              <a:spcBef>
                <a:spcPts val="2000"/>
              </a:spcBef>
              <a:spcAft>
                <a:spcPts val="0"/>
              </a:spcAft>
              <a:buClr>
                <a:srgbClr val="5F6062"/>
              </a:buClr>
              <a:buSzPts val="5920"/>
              <a:buFont typeface="Arial"/>
              <a:buChar char="•"/>
            </a:pPr>
            <a:r>
              <a:rPr lang="en-US" sz="5920" b="0" i="0" u="none" strike="noStrike" cap="none" dirty="0">
                <a:solidFill>
                  <a:srgbClr val="5F6062"/>
                </a:solidFill>
                <a:latin typeface="Source Sans Pro"/>
                <a:ea typeface="Source Sans Pro"/>
                <a:cs typeface="Source Sans Pro"/>
                <a:sym typeface="Source Sans Pro"/>
              </a:rPr>
              <a:t>Provides platform abstractions, default kernel configurations, libraries and drivers needed to run Linux on a modern data center switch</a:t>
            </a:r>
            <a:endParaRPr dirty="0"/>
          </a:p>
          <a:p>
            <a:pPr marL="1695450" marR="0" lvl="1" indent="-857250" algn="l" rtl="0">
              <a:lnSpc>
                <a:spcPct val="90000"/>
              </a:lnSpc>
              <a:spcBef>
                <a:spcPts val="2000"/>
              </a:spcBef>
              <a:spcAft>
                <a:spcPts val="0"/>
              </a:spcAft>
              <a:buClr>
                <a:srgbClr val="5F6062"/>
              </a:buClr>
              <a:buSzPts val="5920"/>
              <a:buFont typeface="Arial"/>
              <a:buChar char="•"/>
            </a:pPr>
            <a:r>
              <a:rPr lang="en-US" sz="5920" b="0" i="0" u="none" strike="noStrike" cap="none" dirty="0">
                <a:solidFill>
                  <a:srgbClr val="5F6062"/>
                </a:solidFill>
                <a:latin typeface="Source Sans Pro"/>
                <a:ea typeface="Source Sans Pro"/>
                <a:cs typeface="Source Sans Pro"/>
                <a:sym typeface="Source Sans Pro"/>
              </a:rPr>
              <a:t>Support for 68 switches and counting!</a:t>
            </a:r>
            <a:endParaRPr dirty="0"/>
          </a:p>
          <a:p>
            <a:pPr marL="857250" marR="0" lvl="0" indent="-857250" algn="l" rtl="0">
              <a:lnSpc>
                <a:spcPct val="90000"/>
              </a:lnSpc>
              <a:spcBef>
                <a:spcPts val="2000"/>
              </a:spcBef>
              <a:spcAft>
                <a:spcPts val="0"/>
              </a:spcAft>
              <a:buClr>
                <a:srgbClr val="5F6062"/>
              </a:buClr>
              <a:buSzPts val="5920"/>
              <a:buFont typeface="Arial"/>
              <a:buChar char="•"/>
            </a:pPr>
            <a:r>
              <a:rPr lang="en-US" sz="5920" b="0" i="0" u="none" strike="noStrike" cap="none" dirty="0">
                <a:solidFill>
                  <a:srgbClr val="5F6062"/>
                </a:solidFill>
                <a:latin typeface="Source Sans Pro"/>
                <a:ea typeface="Source Sans Pro"/>
                <a:cs typeface="Source Sans Pro"/>
                <a:sym typeface="Source Sans Pro"/>
              </a:rPr>
              <a:t>ONL decouples forwarding agent from underlying hardware platform: “Write once, run everywhere”</a:t>
            </a:r>
            <a:endParaRPr dirty="0"/>
          </a:p>
          <a:p>
            <a:pPr marL="857250" marR="0" lvl="0" indent="-857250" algn="l" rtl="0">
              <a:lnSpc>
                <a:spcPct val="90000"/>
              </a:lnSpc>
              <a:spcBef>
                <a:spcPts val="2000"/>
              </a:spcBef>
              <a:spcAft>
                <a:spcPts val="0"/>
              </a:spcAft>
              <a:buClr>
                <a:srgbClr val="00B0F0"/>
              </a:buClr>
              <a:buSzPts val="5920"/>
              <a:buFont typeface="Arial"/>
              <a:buChar char="•"/>
            </a:pPr>
            <a:r>
              <a:rPr lang="en-US" sz="5920" b="0" i="1" u="none" strike="noStrike" cap="none" dirty="0">
                <a:solidFill>
                  <a:srgbClr val="00B0F0"/>
                </a:solidFill>
                <a:latin typeface="Source Sans Pro"/>
                <a:ea typeface="Source Sans Pro"/>
                <a:cs typeface="Source Sans Pro"/>
                <a:sym typeface="Source Sans Pro"/>
              </a:rPr>
              <a:t>Insight</a:t>
            </a:r>
            <a:r>
              <a:rPr lang="en-US" sz="5920" b="0" i="0" u="none" strike="noStrike" cap="none" dirty="0">
                <a:solidFill>
                  <a:srgbClr val="5F6062"/>
                </a:solidFill>
                <a:latin typeface="Source Sans Pro"/>
                <a:ea typeface="Source Sans Pro"/>
                <a:cs typeface="Source Sans Pro"/>
                <a:sym typeface="Source Sans Pro"/>
              </a:rPr>
              <a:t>: customized forwarding, collaborate </a:t>
            </a:r>
            <a:r>
              <a:rPr lang="en-US" sz="5920" b="0" i="0" u="none" strike="noStrike" cap="none">
                <a:solidFill>
                  <a:srgbClr val="5F6062"/>
                </a:solidFill>
                <a:latin typeface="Source Sans Pro"/>
                <a:ea typeface="Source Sans Pro"/>
                <a:cs typeface="Source Sans Pro"/>
                <a:sym typeface="Source Sans Pro"/>
              </a:rPr>
              <a:t>on </a:t>
            </a:r>
            <a:r>
              <a:rPr lang="en-US" sz="5920"/>
              <a:t>firmware</a:t>
            </a:r>
            <a:endParaRPr dirty="0"/>
          </a:p>
          <a:p>
            <a:pPr marL="857250" marR="0" lvl="0" indent="-857250" algn="l" rtl="0">
              <a:lnSpc>
                <a:spcPct val="90000"/>
              </a:lnSpc>
              <a:spcBef>
                <a:spcPts val="2000"/>
              </a:spcBef>
              <a:spcAft>
                <a:spcPts val="0"/>
              </a:spcAft>
              <a:buClr>
                <a:srgbClr val="5F6062"/>
              </a:buClr>
              <a:buSzPts val="5920"/>
              <a:buFont typeface="Arial"/>
              <a:buChar char="•"/>
            </a:pPr>
            <a:r>
              <a:rPr lang="en-US" sz="5920" b="0" i="0" u="none" strike="noStrike" cap="none" dirty="0">
                <a:solidFill>
                  <a:srgbClr val="5F6062"/>
                </a:solidFill>
                <a:latin typeface="Source Sans Pro"/>
                <a:ea typeface="Source Sans Pro"/>
                <a:cs typeface="Source Sans Pro"/>
                <a:sym typeface="Source Sans Pro"/>
              </a:rPr>
              <a:t>Contributed to OCP project in 2015</a:t>
            </a:r>
            <a:endParaRPr dirty="0"/>
          </a:p>
          <a:p>
            <a:pPr marL="857250" marR="0" lvl="0" indent="-481330" algn="l" rtl="0">
              <a:lnSpc>
                <a:spcPct val="90000"/>
              </a:lnSpc>
              <a:spcBef>
                <a:spcPts val="2000"/>
              </a:spcBef>
              <a:spcAft>
                <a:spcPts val="0"/>
              </a:spcAft>
              <a:buClr>
                <a:srgbClr val="5F6062"/>
              </a:buClr>
              <a:buSzPts val="5920"/>
              <a:buFont typeface="Arial"/>
              <a:buNone/>
            </a:pPr>
            <a:endParaRPr sz="5920" b="0" i="0" u="none" strike="noStrike" cap="none" dirty="0">
              <a:solidFill>
                <a:srgbClr val="5F6062"/>
              </a:solidFill>
              <a:latin typeface="Source Sans Pro"/>
              <a:ea typeface="Source Sans Pro"/>
              <a:cs typeface="Source Sans Pro"/>
              <a:sym typeface="Source Sans Pro"/>
            </a:endParaRPr>
          </a:p>
          <a:p>
            <a:pPr marL="0" marR="0" lvl="0" indent="0" algn="ctr" rtl="0">
              <a:lnSpc>
                <a:spcPct val="90000"/>
              </a:lnSpc>
              <a:spcBef>
                <a:spcPts val="2000"/>
              </a:spcBef>
              <a:spcAft>
                <a:spcPts val="0"/>
              </a:spcAft>
              <a:buClr>
                <a:srgbClr val="92D050"/>
              </a:buClr>
              <a:buSzPts val="7215"/>
              <a:buFont typeface="Arial"/>
              <a:buNone/>
            </a:pPr>
            <a:r>
              <a:rPr lang="en-US" sz="7215" b="1" i="0" u="none" strike="noStrike" cap="none" dirty="0">
                <a:solidFill>
                  <a:srgbClr val="92D050"/>
                </a:solidFill>
                <a:latin typeface="Source Sans Pro"/>
                <a:ea typeface="Source Sans Pro"/>
                <a:cs typeface="Source Sans Pro"/>
                <a:sym typeface="Source Sans Pro"/>
              </a:rPr>
              <a:t>               http://</a:t>
            </a:r>
            <a:r>
              <a:rPr lang="en-US" sz="7215" b="1" i="0" u="none" strike="noStrike" cap="none" dirty="0" err="1">
                <a:solidFill>
                  <a:srgbClr val="92D050"/>
                </a:solidFill>
                <a:latin typeface="Source Sans Pro"/>
                <a:ea typeface="Source Sans Pro"/>
                <a:cs typeface="Source Sans Pro"/>
                <a:sym typeface="Source Sans Pro"/>
              </a:rPr>
              <a:t>opennetworklinux.org</a:t>
            </a:r>
            <a:endParaRPr sz="7215" b="1" i="0" u="none" strike="noStrike" cap="none" dirty="0">
              <a:solidFill>
                <a:srgbClr val="92D050"/>
              </a:solidFill>
              <a:latin typeface="Source Sans Pro"/>
              <a:ea typeface="Source Sans Pro"/>
              <a:cs typeface="Source Sans Pro"/>
              <a:sym typeface="Source Sans Pro"/>
            </a:endParaRPr>
          </a:p>
          <a:p>
            <a:pPr marL="857250" marR="0" lvl="0" indent="-481330" algn="l" rtl="0">
              <a:lnSpc>
                <a:spcPct val="90000"/>
              </a:lnSpc>
              <a:spcBef>
                <a:spcPts val="2000"/>
              </a:spcBef>
              <a:spcAft>
                <a:spcPts val="0"/>
              </a:spcAft>
              <a:buClr>
                <a:srgbClr val="5F6062"/>
              </a:buClr>
              <a:buSzPts val="5920"/>
              <a:buFont typeface="Arial"/>
              <a:buNone/>
            </a:pPr>
            <a:endParaRPr sz="5920" b="0" i="0" u="none" strike="noStrike" cap="none" dirty="0">
              <a:solidFill>
                <a:srgbClr val="5F6062"/>
              </a:solidFill>
              <a:latin typeface="Source Sans Pro"/>
              <a:ea typeface="Source Sans Pro"/>
              <a:cs typeface="Source Sans Pro"/>
              <a:sym typeface="Source Sans Pro"/>
            </a:endParaRPr>
          </a:p>
        </p:txBody>
      </p:sp>
      <p:pic>
        <p:nvPicPr>
          <p:cNvPr id="5" name="Picture 4">
            <a:extLst>
              <a:ext uri="{FF2B5EF4-FFF2-40B4-BE49-F238E27FC236}">
                <a16:creationId xmlns:a16="http://schemas.microsoft.com/office/drawing/2014/main" id="{B0EEC294-A082-FF41-9970-D13DED213B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1390" y="11079502"/>
            <a:ext cx="1958875" cy="225873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048000" y="25695"/>
            <a:ext cx="18288001" cy="1481829"/>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92D050"/>
              </a:buClr>
              <a:buSzPts val="9000"/>
              <a:buFont typeface="Source Sans Pro"/>
              <a:buNone/>
            </a:pPr>
            <a:r>
              <a:rPr lang="en-US" sz="9000" b="1" i="0" u="none" strike="noStrike" cap="none" dirty="0">
                <a:solidFill>
                  <a:srgbClr val="92D050"/>
                </a:solidFill>
                <a:latin typeface="Source Sans Pro"/>
                <a:ea typeface="Source Sans Pro"/>
                <a:cs typeface="Source Sans Pro"/>
                <a:sym typeface="Source Sans Pro"/>
              </a:rPr>
              <a:t>OCP Networking @ Facebook</a:t>
            </a:r>
            <a:endParaRPr dirty="0"/>
          </a:p>
        </p:txBody>
      </p:sp>
      <p:sp>
        <p:nvSpPr>
          <p:cNvPr id="87" name="Shape 87"/>
          <p:cNvSpPr txBox="1">
            <a:spLocks noGrp="1"/>
          </p:cNvSpPr>
          <p:nvPr>
            <p:ph type="body" idx="1"/>
          </p:nvPr>
        </p:nvSpPr>
        <p:spPr>
          <a:xfrm>
            <a:off x="3048000" y="1895304"/>
            <a:ext cx="18288001" cy="9407696"/>
          </a:xfrm>
          <a:prstGeom prst="rect">
            <a:avLst/>
          </a:prstGeom>
          <a:noFill/>
          <a:ln>
            <a:noFill/>
          </a:ln>
        </p:spPr>
        <p:txBody>
          <a:bodyPr spcFirstLastPara="1" wrap="square" lIns="91425" tIns="91425" rIns="91425" bIns="91425" anchor="t" anchorCtr="0">
            <a:noAutofit/>
          </a:bodyPr>
          <a:lstStyle/>
          <a:p>
            <a:pPr marL="857250" marR="0" lvl="0" indent="-857250" algn="l" rtl="0">
              <a:lnSpc>
                <a:spcPct val="90000"/>
              </a:lnSpc>
              <a:spcBef>
                <a:spcPts val="0"/>
              </a:spcBef>
              <a:spcAft>
                <a:spcPts val="0"/>
              </a:spcAft>
              <a:buClr>
                <a:srgbClr val="5F6062"/>
              </a:buClr>
              <a:buSzPts val="6400"/>
              <a:buFont typeface="Arial"/>
              <a:buChar char="•"/>
            </a:pPr>
            <a:r>
              <a:rPr lang="en-US" sz="6400" b="0" i="0" u="none" strike="noStrike" cap="none" dirty="0">
                <a:solidFill>
                  <a:srgbClr val="5F6062"/>
                </a:solidFill>
                <a:latin typeface="Source Sans Pro"/>
                <a:ea typeface="Source Sans Pro"/>
                <a:cs typeface="Source Sans Pro"/>
                <a:sym typeface="Source Sans Pro"/>
              </a:rPr>
              <a:t>In Production, we run:</a:t>
            </a:r>
            <a:endParaRPr dirty="0"/>
          </a:p>
          <a:p>
            <a:pPr marL="1695450" marR="0" lvl="1" indent="-857250" algn="l" rtl="0">
              <a:lnSpc>
                <a:spcPct val="90000"/>
              </a:lnSpc>
              <a:spcBef>
                <a:spcPts val="2000"/>
              </a:spcBef>
              <a:spcAft>
                <a:spcPts val="0"/>
              </a:spcAft>
              <a:buClr>
                <a:srgbClr val="5F6062"/>
              </a:buClr>
              <a:buSzPts val="6400"/>
              <a:buFont typeface="Arial"/>
              <a:buChar char="•"/>
            </a:pPr>
            <a:r>
              <a:rPr lang="en-US" sz="6400" b="0" i="0" u="none" strike="noStrike" cap="none" dirty="0">
                <a:solidFill>
                  <a:srgbClr val="5F6062"/>
                </a:solidFill>
                <a:latin typeface="Source Sans Pro"/>
                <a:ea typeface="Source Sans Pro"/>
                <a:cs typeface="Source Sans Pro"/>
                <a:sym typeface="Source Sans Pro"/>
              </a:rPr>
              <a:t>OCP hardware (wedge, wedge100, etc.)</a:t>
            </a:r>
            <a:endParaRPr dirty="0"/>
          </a:p>
          <a:p>
            <a:pPr marL="1695450" marR="0" lvl="1" indent="-857250" algn="l" rtl="0">
              <a:lnSpc>
                <a:spcPct val="90000"/>
              </a:lnSpc>
              <a:spcBef>
                <a:spcPts val="2000"/>
              </a:spcBef>
              <a:spcAft>
                <a:spcPts val="0"/>
              </a:spcAft>
              <a:buClr>
                <a:srgbClr val="5F6062"/>
              </a:buClr>
              <a:buSzPts val="6400"/>
              <a:buFont typeface="Arial"/>
              <a:buChar char="•"/>
            </a:pPr>
            <a:r>
              <a:rPr lang="en-US" sz="6400" b="0" i="0" u="none" strike="noStrike" cap="none" dirty="0">
                <a:solidFill>
                  <a:srgbClr val="5F6062"/>
                </a:solidFill>
                <a:latin typeface="Source Sans Pro"/>
                <a:ea typeface="Source Sans Pro"/>
                <a:cs typeface="Source Sans Pro"/>
                <a:sym typeface="Source Sans Pro"/>
              </a:rPr>
              <a:t>The same Linux distribution as our servers</a:t>
            </a:r>
            <a:endParaRPr dirty="0"/>
          </a:p>
          <a:p>
            <a:pPr marL="1695450" marR="0" lvl="1" indent="-857250" algn="l" rtl="0">
              <a:lnSpc>
                <a:spcPct val="90000"/>
              </a:lnSpc>
              <a:spcBef>
                <a:spcPts val="2000"/>
              </a:spcBef>
              <a:spcAft>
                <a:spcPts val="0"/>
              </a:spcAft>
              <a:buClr>
                <a:srgbClr val="5F6062"/>
              </a:buClr>
              <a:buSzPts val="6400"/>
              <a:buFont typeface="Arial"/>
              <a:buChar char="•"/>
            </a:pPr>
            <a:r>
              <a:rPr lang="en-US" sz="6400" b="0" i="0" u="none" strike="noStrike" cap="none" dirty="0">
                <a:solidFill>
                  <a:srgbClr val="5F6062"/>
                </a:solidFill>
                <a:latin typeface="Source Sans Pro"/>
                <a:ea typeface="Source Sans Pro"/>
                <a:cs typeface="Source Sans Pro"/>
                <a:sym typeface="Source Sans Pro"/>
              </a:rPr>
              <a:t>FBOSS : https://</a:t>
            </a:r>
            <a:r>
              <a:rPr lang="en-US" sz="6400" b="0" i="0" u="none" strike="noStrike" cap="none" dirty="0" err="1">
                <a:solidFill>
                  <a:srgbClr val="5F6062"/>
                </a:solidFill>
                <a:latin typeface="Source Sans Pro"/>
                <a:ea typeface="Source Sans Pro"/>
                <a:cs typeface="Source Sans Pro"/>
                <a:sym typeface="Source Sans Pro"/>
              </a:rPr>
              <a:t>github.com</a:t>
            </a:r>
            <a:r>
              <a:rPr lang="en-US" sz="6400" b="0" i="0" u="none" strike="noStrike" cap="none" dirty="0">
                <a:solidFill>
                  <a:srgbClr val="5F6062"/>
                </a:solidFill>
                <a:latin typeface="Source Sans Pro"/>
                <a:ea typeface="Source Sans Pro"/>
                <a:cs typeface="Source Sans Pro"/>
                <a:sym typeface="Source Sans Pro"/>
              </a:rPr>
              <a:t>/</a:t>
            </a:r>
            <a:r>
              <a:rPr lang="en-US" sz="6400" b="0" i="0" u="none" strike="noStrike" cap="none" dirty="0" err="1">
                <a:solidFill>
                  <a:srgbClr val="5F6062"/>
                </a:solidFill>
                <a:latin typeface="Source Sans Pro"/>
                <a:ea typeface="Source Sans Pro"/>
                <a:cs typeface="Source Sans Pro"/>
                <a:sym typeface="Source Sans Pro"/>
              </a:rPr>
              <a:t>facebook</a:t>
            </a:r>
            <a:r>
              <a:rPr lang="en-US" sz="6400" b="0" i="0" u="none" strike="noStrike" cap="none" dirty="0">
                <a:solidFill>
                  <a:srgbClr val="5F6062"/>
                </a:solidFill>
                <a:latin typeface="Source Sans Pro"/>
                <a:ea typeface="Source Sans Pro"/>
                <a:cs typeface="Source Sans Pro"/>
                <a:sym typeface="Source Sans Pro"/>
              </a:rPr>
              <a:t>/</a:t>
            </a:r>
            <a:r>
              <a:rPr lang="en-US" sz="6400" b="0" i="0" u="none" strike="noStrike" cap="none" dirty="0" err="1">
                <a:solidFill>
                  <a:srgbClr val="5F6062"/>
                </a:solidFill>
                <a:latin typeface="Source Sans Pro"/>
                <a:ea typeface="Source Sans Pro"/>
                <a:cs typeface="Source Sans Pro"/>
                <a:sym typeface="Source Sans Pro"/>
              </a:rPr>
              <a:t>fboss</a:t>
            </a:r>
            <a:endParaRPr sz="6400" b="0" i="0" u="none" strike="noStrike" cap="none" dirty="0">
              <a:solidFill>
                <a:srgbClr val="5F6062"/>
              </a:solidFill>
              <a:latin typeface="Source Sans Pro"/>
              <a:ea typeface="Source Sans Pro"/>
              <a:cs typeface="Source Sans Pro"/>
              <a:sym typeface="Source Sans Pro"/>
            </a:endParaRPr>
          </a:p>
          <a:p>
            <a:pPr marL="857250" marR="0" lvl="0" indent="-857250" algn="l" rtl="0">
              <a:lnSpc>
                <a:spcPct val="90000"/>
              </a:lnSpc>
              <a:spcBef>
                <a:spcPts val="2000"/>
              </a:spcBef>
              <a:spcAft>
                <a:spcPts val="0"/>
              </a:spcAft>
              <a:buClr>
                <a:srgbClr val="5F6062"/>
              </a:buClr>
              <a:buSzPts val="6400"/>
              <a:buFont typeface="Arial"/>
              <a:buChar char="•"/>
            </a:pPr>
            <a:r>
              <a:rPr lang="en-US" sz="6400" b="0" i="0" u="none" strike="noStrike" cap="none" dirty="0">
                <a:solidFill>
                  <a:srgbClr val="5F6062"/>
                </a:solidFill>
                <a:latin typeface="Source Sans Pro"/>
                <a:ea typeface="Source Sans Pro"/>
                <a:cs typeface="Source Sans Pro"/>
                <a:sym typeface="Source Sans Pro"/>
              </a:rPr>
              <a:t>But, also need to run outside production proper:</a:t>
            </a:r>
            <a:endParaRPr dirty="0"/>
          </a:p>
          <a:p>
            <a:pPr marL="1695450" marR="0" lvl="1" indent="-857250" algn="l" rtl="0">
              <a:lnSpc>
                <a:spcPct val="90000"/>
              </a:lnSpc>
              <a:spcBef>
                <a:spcPts val="2000"/>
              </a:spcBef>
              <a:spcAft>
                <a:spcPts val="0"/>
              </a:spcAft>
              <a:buClr>
                <a:srgbClr val="5F6062"/>
              </a:buClr>
              <a:buSzPts val="6400"/>
              <a:buFont typeface="Arial"/>
              <a:buChar char="•"/>
            </a:pPr>
            <a:r>
              <a:rPr lang="en-US" sz="6400" b="0" i="0" u="none" strike="noStrike" cap="none" dirty="0">
                <a:solidFill>
                  <a:srgbClr val="5F6062"/>
                </a:solidFill>
                <a:latin typeface="Source Sans Pro"/>
                <a:ea typeface="Source Sans Pro"/>
                <a:cs typeface="Source Sans Pro"/>
                <a:sym typeface="Source Sans Pro"/>
              </a:rPr>
              <a:t>Lab development, vendor + ODM integration</a:t>
            </a:r>
            <a:endParaRPr dirty="0"/>
          </a:p>
          <a:p>
            <a:pPr marL="1695450" marR="0" lvl="1" indent="-857250" algn="l" rtl="0">
              <a:lnSpc>
                <a:spcPct val="90000"/>
              </a:lnSpc>
              <a:spcBef>
                <a:spcPts val="2000"/>
              </a:spcBef>
              <a:spcAft>
                <a:spcPts val="0"/>
              </a:spcAft>
              <a:buClr>
                <a:srgbClr val="5F6062"/>
              </a:buClr>
              <a:buSzPts val="6400"/>
              <a:buFont typeface="Arial"/>
              <a:buChar char="•"/>
            </a:pPr>
            <a:r>
              <a:rPr lang="en-US" sz="6400" b="0" i="0" u="none" strike="noStrike" cap="none" dirty="0">
                <a:solidFill>
                  <a:srgbClr val="5F6062"/>
                </a:solidFill>
                <a:latin typeface="Source Sans Pro"/>
                <a:ea typeface="Source Sans Pro"/>
                <a:cs typeface="Source Sans Pro"/>
                <a:sym typeface="Source Sans Pro"/>
              </a:rPr>
              <a:t>Bootstrapping into production</a:t>
            </a:r>
            <a:endParaRPr lang="en-US" dirty="0"/>
          </a:p>
        </p:txBody>
      </p:sp>
      <p:sp>
        <p:nvSpPr>
          <p:cNvPr id="2" name="Rectangle 1"/>
          <p:cNvSpPr/>
          <p:nvPr/>
        </p:nvSpPr>
        <p:spPr>
          <a:xfrm>
            <a:off x="4876800" y="10712051"/>
            <a:ext cx="15138400" cy="978729"/>
          </a:xfrm>
          <a:prstGeom prst="rect">
            <a:avLst/>
          </a:prstGeom>
        </p:spPr>
        <p:txBody>
          <a:bodyPr wrap="square">
            <a:spAutoFit/>
          </a:bodyPr>
          <a:lstStyle/>
          <a:p>
            <a:pPr marL="838200" lvl="1">
              <a:lnSpc>
                <a:spcPct val="90000"/>
              </a:lnSpc>
              <a:spcBef>
                <a:spcPts val="2000"/>
              </a:spcBef>
              <a:buClr>
                <a:srgbClr val="5F6062"/>
              </a:buClr>
              <a:buSzPts val="6400"/>
            </a:pPr>
            <a:r>
              <a:rPr lang="en-US" sz="6400" b="1">
                <a:solidFill>
                  <a:srgbClr val="5F6062"/>
                </a:solidFill>
                <a:latin typeface="Source Sans Pro" charset="0"/>
                <a:ea typeface="Source Sans Pro" charset="0"/>
                <a:cs typeface="Source Sans Pro" charset="0"/>
                <a:sym typeface="Source Sans Pro"/>
              </a:rPr>
              <a:t>Solution: use Open Network Linux </a:t>
            </a:r>
            <a:endParaRPr lang="en-US" b="1" dirty="0">
              <a:latin typeface="Source Sans Pro" charset="0"/>
              <a:ea typeface="Source Sans Pro" charset="0"/>
              <a:cs typeface="Source Sans Pro" charset="0"/>
            </a:endParaRPr>
          </a:p>
        </p:txBody>
      </p:sp>
    </p:spTree>
  </p:cSld>
  <p:clrMapOvr>
    <a:masterClrMapping/>
  </p:clrMapOvr>
</p:sld>
</file>

<file path=ppt/theme/theme1.xml><?xml version="1.0" encoding="utf-8"?>
<a:theme xmlns:a="http://schemas.openxmlformats.org/drawingml/2006/main" name="OCP Template">
  <a:themeElements>
    <a:clrScheme name="OCP Template">
      <a:dk1>
        <a:srgbClr val="5F6061"/>
      </a:dk1>
      <a:lt1>
        <a:srgbClr val="FFFFFF"/>
      </a:lt1>
      <a:dk2>
        <a:srgbClr val="A7A7A7"/>
      </a:dk2>
      <a:lt2>
        <a:srgbClr val="535353"/>
      </a:lt2>
      <a:accent1>
        <a:srgbClr val="343895"/>
      </a:accent1>
      <a:accent2>
        <a:srgbClr val="2C2C71"/>
      </a:accent2>
      <a:accent3>
        <a:srgbClr val="1C1A4B"/>
      </a:accent3>
      <a:accent4>
        <a:srgbClr val="F6B71C"/>
      </a:accent4>
      <a:accent5>
        <a:srgbClr val="B98C2E"/>
      </a:accent5>
      <a:accent6>
        <a:srgbClr val="7B5E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P Template">
  <a:themeElements>
    <a:clrScheme name="OCP Template">
      <a:dk1>
        <a:srgbClr val="000000"/>
      </a:dk1>
      <a:lt1>
        <a:srgbClr val="FFFFFF"/>
      </a:lt1>
      <a:dk2>
        <a:srgbClr val="A7A7A7"/>
      </a:dk2>
      <a:lt2>
        <a:srgbClr val="535353"/>
      </a:lt2>
      <a:accent1>
        <a:srgbClr val="343895"/>
      </a:accent1>
      <a:accent2>
        <a:srgbClr val="2C2C71"/>
      </a:accent2>
      <a:accent3>
        <a:srgbClr val="1C1A4B"/>
      </a:accent3>
      <a:accent4>
        <a:srgbClr val="F6B71C"/>
      </a:accent4>
      <a:accent5>
        <a:srgbClr val="B98C2E"/>
      </a:accent5>
      <a:accent6>
        <a:srgbClr val="7B5E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TotalTime>
  <Words>796</Words>
  <Application>Microsoft Macintosh PowerPoint</Application>
  <PresentationFormat>Custom</PresentationFormat>
  <Paragraphs>112</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MS PGothic</vt:lpstr>
      <vt:lpstr>Arial</vt:lpstr>
      <vt:lpstr>Calibri</vt:lpstr>
      <vt:lpstr>Open Sans</vt:lpstr>
      <vt:lpstr>Source Sans Pro</vt:lpstr>
      <vt:lpstr>OCP Template</vt:lpstr>
      <vt:lpstr>PowerPoint Presentation</vt:lpstr>
      <vt:lpstr>OCP Network Stack: Common Components for  Three Very Different Use-Cases</vt:lpstr>
      <vt:lpstr>Google, Facebook &amp; Big Switch Demo Next generation network operating systems based on Open Network Linux</vt:lpstr>
      <vt:lpstr>Networking is in a Renaissance</vt:lpstr>
      <vt:lpstr>Different Uses / Common Components</vt:lpstr>
      <vt:lpstr>Different Uses / Common Components</vt:lpstr>
      <vt:lpstr>Different Uses / Common Components</vt:lpstr>
      <vt:lpstr>Open Network Linux is the Glue</vt:lpstr>
      <vt:lpstr>OCP Networking @ Facebook</vt:lpstr>
      <vt:lpstr>OCP Networking @ Big Switch</vt:lpstr>
      <vt:lpstr>OCP Networking Open For Business</vt:lpstr>
      <vt:lpstr>Google’s vision for Next gen Switch </vt:lpstr>
      <vt:lpstr>Joint Demo</vt:lpstr>
      <vt:lpstr>PowerPoint Presentation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 Sherwood</cp:lastModifiedBy>
  <cp:revision>31</cp:revision>
  <dcterms:modified xsi:type="dcterms:W3CDTF">2018-03-15T22:01:51Z</dcterms:modified>
</cp:coreProperties>
</file>